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0" r:id="rId2"/>
    <p:sldId id="301" r:id="rId3"/>
    <p:sldId id="259" r:id="rId4"/>
    <p:sldId id="303" r:id="rId5"/>
    <p:sldId id="312" r:id="rId6"/>
    <p:sldId id="345" r:id="rId7"/>
    <p:sldId id="315" r:id="rId8"/>
    <p:sldId id="344" r:id="rId9"/>
    <p:sldId id="318" r:id="rId10"/>
    <p:sldId id="343" r:id="rId11"/>
    <p:sldId id="346" r:id="rId12"/>
    <p:sldId id="321" r:id="rId13"/>
    <p:sldId id="339" r:id="rId14"/>
    <p:sldId id="325" r:id="rId15"/>
    <p:sldId id="349" r:id="rId16"/>
    <p:sldId id="341" r:id="rId17"/>
    <p:sldId id="328" r:id="rId18"/>
    <p:sldId id="348" r:id="rId19"/>
    <p:sldId id="350" r:id="rId20"/>
    <p:sldId id="342" r:id="rId21"/>
    <p:sldId id="351" r:id="rId22"/>
    <p:sldId id="352" r:id="rId23"/>
    <p:sldId id="331" r:id="rId24"/>
    <p:sldId id="332" r:id="rId25"/>
    <p:sldId id="353" r:id="rId26"/>
    <p:sldId id="337" r:id="rId27"/>
    <p:sldId id="296" r:id="rId28"/>
  </p:sldIdLst>
  <p:sldSz cx="12195175"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p:scale>
          <a:sx n="110" d="100"/>
          <a:sy n="110" d="100"/>
        </p:scale>
        <p:origin x="-552" y="-162"/>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t>‹#›</a:t>
            </a:fld>
            <a:endParaRPr lang="zh-CN" altLang="en-US"/>
          </a:p>
        </p:txBody>
      </p:sp>
    </p:spTree>
    <p:extLst>
      <p:ext uri="{BB962C8B-B14F-4D97-AF65-F5344CB8AC3E}">
        <p14:creationId xmlns:p14="http://schemas.microsoft.com/office/powerpoint/2010/main" val="13592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724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45030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69958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82904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1360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919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7368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94172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54233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0906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2019/4/16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996963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t>2019/4/16</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96704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2.jp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9.xml"/><Relationship Id="rId7"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4.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片 17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05133" cy="6858000"/>
          </a:xfrm>
          <a:prstGeom prst="rect">
            <a:avLst/>
          </a:prstGeom>
        </p:spPr>
      </p:pic>
      <p:sp>
        <p:nvSpPr>
          <p:cNvPr id="174" name="TextBox 17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16" name="组合 215"/>
          <p:cNvGrpSpPr/>
          <p:nvPr/>
        </p:nvGrpSpPr>
        <p:grpSpPr>
          <a:xfrm>
            <a:off x="4081363" y="5214147"/>
            <a:ext cx="663125" cy="663125"/>
            <a:chOff x="8077071" y="845254"/>
            <a:chExt cx="2036801" cy="2036802"/>
          </a:xfrm>
        </p:grpSpPr>
        <p:sp>
          <p:nvSpPr>
            <p:cNvPr id="217" name="椭圆 216"/>
            <p:cNvSpPr/>
            <p:nvPr/>
          </p:nvSpPr>
          <p:spPr>
            <a:xfrm>
              <a:off x="8077071" y="845254"/>
              <a:ext cx="2036801"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grpSp>
        <p:nvGrpSpPr>
          <p:cNvPr id="222" name="组合 221"/>
          <p:cNvGrpSpPr/>
          <p:nvPr/>
        </p:nvGrpSpPr>
        <p:grpSpPr>
          <a:xfrm>
            <a:off x="5726382" y="5214147"/>
            <a:ext cx="663125" cy="663125"/>
            <a:chOff x="8125599" y="1434035"/>
            <a:chExt cx="2036802" cy="2036802"/>
          </a:xfrm>
        </p:grpSpPr>
        <p:sp>
          <p:nvSpPr>
            <p:cNvPr id="223" name="椭圆 222"/>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231" name="组合 230"/>
          <p:cNvGrpSpPr/>
          <p:nvPr/>
        </p:nvGrpSpPr>
        <p:grpSpPr>
          <a:xfrm>
            <a:off x="7393731" y="5214147"/>
            <a:ext cx="663125" cy="663125"/>
            <a:chOff x="8125599" y="1434035"/>
            <a:chExt cx="2036802" cy="2036802"/>
          </a:xfrm>
        </p:grpSpPr>
        <p:sp>
          <p:nvSpPr>
            <p:cNvPr id="232" name="椭圆 231"/>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177" name="矩形 176"/>
          <p:cNvSpPr/>
          <p:nvPr/>
        </p:nvSpPr>
        <p:spPr>
          <a:xfrm>
            <a:off x="0" y="1785147"/>
            <a:ext cx="12218267" cy="28083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23093" y="1929163"/>
            <a:ext cx="12218267" cy="3212976"/>
          </a:xfrm>
          <a:prstGeom prst="rect">
            <a:avLst/>
          </a:prstGeom>
          <a:solidFill>
            <a:schemeClr val="accent5">
              <a:lumMod val="50000"/>
            </a:schemeClr>
          </a:solid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TextBox 7"/>
          <p:cNvSpPr>
            <a:spLocks noChangeArrowheads="1"/>
          </p:cNvSpPr>
          <p:nvPr/>
        </p:nvSpPr>
        <p:spPr bwMode="auto">
          <a:xfrm>
            <a:off x="1273051" y="2981899"/>
            <a:ext cx="964907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400" b="1" dirty="0" smtClean="0">
                <a:solidFill>
                  <a:schemeClr val="accent5">
                    <a:lumMod val="60000"/>
                    <a:lumOff val="40000"/>
                  </a:schemeClr>
                </a:solidFill>
                <a:latin typeface="微软雅黑" pitchFamily="34" charset="-122"/>
                <a:ea typeface="微软雅黑" pitchFamily="34" charset="-122"/>
                <a:sym typeface="微软雅黑" pitchFamily="34" charset="-122"/>
              </a:rPr>
              <a:t>自组织临界特性模型的分析及系统开发</a:t>
            </a:r>
            <a:endParaRPr lang="zh-CN" altLang="en-US" sz="44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3" name="TextBox 7"/>
          <p:cNvSpPr>
            <a:spLocks noChangeArrowheads="1"/>
          </p:cNvSpPr>
          <p:nvPr/>
        </p:nvSpPr>
        <p:spPr bwMode="auto">
          <a:xfrm>
            <a:off x="264939" y="3861048"/>
            <a:ext cx="116422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chemeClr val="accent5">
                    <a:lumMod val="60000"/>
                    <a:lumOff val="40000"/>
                  </a:schemeClr>
                </a:solidFill>
                <a:latin typeface="微软雅黑" pitchFamily="34" charset="-122"/>
                <a:ea typeface="微软雅黑" pitchFamily="34" charset="-122"/>
                <a:sym typeface="微软雅黑" pitchFamily="34" charset="-122"/>
              </a:rPr>
              <a:t>A</a:t>
            </a:r>
            <a:r>
              <a:rPr lang="en-US" altLang="zh-CN" sz="2000" b="1" dirty="0" smtClean="0">
                <a:solidFill>
                  <a:schemeClr val="accent5">
                    <a:lumMod val="60000"/>
                    <a:lumOff val="40000"/>
                  </a:schemeClr>
                </a:solidFill>
                <a:latin typeface="微软雅黑" pitchFamily="34" charset="-122"/>
                <a:ea typeface="微软雅黑" pitchFamily="34" charset="-122"/>
                <a:sym typeface="微软雅黑" pitchFamily="34" charset="-122"/>
              </a:rPr>
              <a:t>nalysis </a:t>
            </a:r>
            <a:r>
              <a:rPr lang="en-US" altLang="zh-CN" sz="2000" b="1" dirty="0">
                <a:solidFill>
                  <a:schemeClr val="accent5">
                    <a:lumMod val="60000"/>
                    <a:lumOff val="40000"/>
                  </a:schemeClr>
                </a:solidFill>
                <a:latin typeface="微软雅黑" pitchFamily="34" charset="-122"/>
                <a:ea typeface="微软雅黑" pitchFamily="34" charset="-122"/>
                <a:sym typeface="微软雅黑" pitchFamily="34" charset="-122"/>
              </a:rPr>
              <a:t>and </a:t>
            </a:r>
            <a:r>
              <a:rPr lang="en-US" altLang="zh-CN" sz="2000" b="1" dirty="0" smtClean="0">
                <a:solidFill>
                  <a:schemeClr val="accent5">
                    <a:lumMod val="60000"/>
                    <a:lumOff val="40000"/>
                  </a:schemeClr>
                </a:solidFill>
                <a:latin typeface="微软雅黑" pitchFamily="34" charset="-122"/>
                <a:ea typeface="微软雅黑" pitchFamily="34" charset="-122"/>
                <a:sym typeface="微软雅黑" pitchFamily="34" charset="-122"/>
              </a:rPr>
              <a:t>system development of </a:t>
            </a:r>
            <a:r>
              <a:rPr lang="en-US" altLang="zh-CN" sz="2000" b="1" dirty="0">
                <a:solidFill>
                  <a:schemeClr val="accent5">
                    <a:lumMod val="60000"/>
                    <a:lumOff val="40000"/>
                  </a:schemeClr>
                </a:solidFill>
                <a:latin typeface="微软雅黑" pitchFamily="34" charset="-122"/>
                <a:ea typeface="微软雅黑" pitchFamily="34" charset="-122"/>
                <a:sym typeface="微软雅黑" pitchFamily="34" charset="-122"/>
              </a:rPr>
              <a:t>self - organized </a:t>
            </a:r>
            <a:r>
              <a:rPr lang="en-US" altLang="zh-CN" sz="2000" b="1" dirty="0" smtClean="0">
                <a:solidFill>
                  <a:schemeClr val="accent5">
                    <a:lumMod val="60000"/>
                    <a:lumOff val="40000"/>
                  </a:schemeClr>
                </a:solidFill>
                <a:latin typeface="微软雅黑" pitchFamily="34" charset="-122"/>
                <a:ea typeface="微软雅黑" pitchFamily="34" charset="-122"/>
                <a:sym typeface="微软雅黑" pitchFamily="34" charset="-122"/>
              </a:rPr>
              <a:t>criticality </a:t>
            </a:r>
            <a:r>
              <a:rPr lang="en-US" altLang="zh-CN" sz="2000" b="1" dirty="0">
                <a:solidFill>
                  <a:schemeClr val="accent5">
                    <a:lumMod val="60000"/>
                    <a:lumOff val="40000"/>
                  </a:schemeClr>
                </a:solidFill>
                <a:latin typeface="微软雅黑" pitchFamily="34" charset="-122"/>
                <a:ea typeface="微软雅黑" pitchFamily="34" charset="-122"/>
              </a:rPr>
              <a:t>characteristic model</a:t>
            </a:r>
            <a:endParaRPr lang="zh-CN" altLang="en-US" sz="20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4" name="矩形 3"/>
          <p:cNvSpPr>
            <a:spLocks noChangeArrowheads="1"/>
          </p:cNvSpPr>
          <p:nvPr/>
        </p:nvSpPr>
        <p:spPr bwMode="auto">
          <a:xfrm>
            <a:off x="4360824" y="4566075"/>
            <a:ext cx="1574776"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答辩</a:t>
            </a: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人：王永超</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矩形 3"/>
          <p:cNvSpPr>
            <a:spLocks noChangeArrowheads="1"/>
          </p:cNvSpPr>
          <p:nvPr/>
        </p:nvSpPr>
        <p:spPr bwMode="auto">
          <a:xfrm>
            <a:off x="6529635" y="4566075"/>
            <a:ext cx="1296144"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charset="0"/>
              <a:buNone/>
            </a:pP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导师：郭辉</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457" y="876694"/>
            <a:ext cx="1976242" cy="1976242"/>
          </a:xfrm>
          <a:prstGeom prst="rect">
            <a:avLst/>
          </a:prstGeom>
        </p:spPr>
      </p:pic>
    </p:spTree>
    <p:extLst>
      <p:ext uri="{BB962C8B-B14F-4D97-AF65-F5344CB8AC3E}">
        <p14:creationId xmlns:p14="http://schemas.microsoft.com/office/powerpoint/2010/main" val="366891306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31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36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4100"/>
                                </p:stCondLst>
                                <p:childTnLst>
                                  <p:par>
                                    <p:cTn id="35" presetID="2" presetClass="entr" presetSubtype="1" fill="hold" nodeType="afterEffect" p14:presetBounceEnd="53333">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14:bounceEnd="53333">
                                          <p:cBhvr additive="base">
                                            <p:cTn id="37" dur="750" fill="hold"/>
                                            <p:tgtEl>
                                              <p:spTgt spid="216"/>
                                            </p:tgtEl>
                                            <p:attrNameLst>
                                              <p:attrName>ppt_x</p:attrName>
                                            </p:attrNameLst>
                                          </p:cBhvr>
                                          <p:tavLst>
                                            <p:tav tm="0">
                                              <p:val>
                                                <p:strVal val="#ppt_x"/>
                                              </p:val>
                                            </p:tav>
                                            <p:tav tm="100000">
                                              <p:val>
                                                <p:strVal val="#ppt_x"/>
                                              </p:val>
                                            </p:tav>
                                          </p:tavLst>
                                        </p:anim>
                                        <p:anim calcmode="lin" valueType="num" p14:bounceEnd="53333">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850"/>
                                </p:stCondLst>
                                <p:childTnLst>
                                  <p:par>
                                    <p:cTn id="40" presetID="2" presetClass="entr" presetSubtype="1" fill="hold" nodeType="afterEffect" p14:presetBounceEnd="53333">
                                      <p:stCondLst>
                                        <p:cond delay="0"/>
                                      </p:stCondLst>
                                      <p:childTnLst>
                                        <p:set>
                                          <p:cBhvr>
                                            <p:cTn id="41" dur="1" fill="hold">
                                              <p:stCondLst>
                                                <p:cond delay="0"/>
                                              </p:stCondLst>
                                            </p:cTn>
                                            <p:tgtEl>
                                              <p:spTgt spid="222"/>
                                            </p:tgtEl>
                                            <p:attrNameLst>
                                              <p:attrName>style.visibility</p:attrName>
                                            </p:attrNameLst>
                                          </p:cBhvr>
                                          <p:to>
                                            <p:strVal val="visible"/>
                                          </p:to>
                                        </p:set>
                                        <p:anim calcmode="lin" valueType="num" p14:bounceEnd="53333">
                                          <p:cBhvr additive="base">
                                            <p:cTn id="42" dur="750" fill="hold"/>
                                            <p:tgtEl>
                                              <p:spTgt spid="222"/>
                                            </p:tgtEl>
                                            <p:attrNameLst>
                                              <p:attrName>ppt_x</p:attrName>
                                            </p:attrNameLst>
                                          </p:cBhvr>
                                          <p:tavLst>
                                            <p:tav tm="0">
                                              <p:val>
                                                <p:strVal val="#ppt_x"/>
                                              </p:val>
                                            </p:tav>
                                            <p:tav tm="100000">
                                              <p:val>
                                                <p:strVal val="#ppt_x"/>
                                              </p:val>
                                            </p:tav>
                                          </p:tavLst>
                                        </p:anim>
                                        <p:anim calcmode="lin" valueType="num" p14:bounceEnd="53333">
                                          <p:cBhvr additive="base">
                                            <p:cTn id="43" dur="750" fill="hold"/>
                                            <p:tgtEl>
                                              <p:spTgt spid="222"/>
                                            </p:tgtEl>
                                            <p:attrNameLst>
                                              <p:attrName>ppt_y</p:attrName>
                                            </p:attrNameLst>
                                          </p:cBhvr>
                                          <p:tavLst>
                                            <p:tav tm="0">
                                              <p:val>
                                                <p:strVal val="0-#ppt_h/2"/>
                                              </p:val>
                                            </p:tav>
                                            <p:tav tm="100000">
                                              <p:val>
                                                <p:strVal val="#ppt_y"/>
                                              </p:val>
                                            </p:tav>
                                          </p:tavLst>
                                        </p:anim>
                                      </p:childTnLst>
                                    </p:cTn>
                                  </p:par>
                                </p:childTnLst>
                              </p:cTn>
                            </p:par>
                            <p:par>
                              <p:cTn id="44" fill="hold">
                                <p:stCondLst>
                                  <p:cond delay="5600"/>
                                </p:stCondLst>
                                <p:childTnLst>
                                  <p:par>
                                    <p:cTn id="45" presetID="2" presetClass="entr" presetSubtype="1" fill="hold" nodeType="afterEffect" p14:presetBounceEnd="53333">
                                      <p:stCondLst>
                                        <p:cond delay="0"/>
                                      </p:stCondLst>
                                      <p:childTnLst>
                                        <p:set>
                                          <p:cBhvr>
                                            <p:cTn id="46" dur="1" fill="hold">
                                              <p:stCondLst>
                                                <p:cond delay="0"/>
                                              </p:stCondLst>
                                            </p:cTn>
                                            <p:tgtEl>
                                              <p:spTgt spid="231"/>
                                            </p:tgtEl>
                                            <p:attrNameLst>
                                              <p:attrName>style.visibility</p:attrName>
                                            </p:attrNameLst>
                                          </p:cBhvr>
                                          <p:to>
                                            <p:strVal val="visible"/>
                                          </p:to>
                                        </p:set>
                                        <p:anim calcmode="lin" valueType="num" p14:bounceEnd="53333">
                                          <p:cBhvr additive="base">
                                            <p:cTn id="47" dur="750" fill="hold"/>
                                            <p:tgtEl>
                                              <p:spTgt spid="231"/>
                                            </p:tgtEl>
                                            <p:attrNameLst>
                                              <p:attrName>ppt_x</p:attrName>
                                            </p:attrNameLst>
                                          </p:cBhvr>
                                          <p:tavLst>
                                            <p:tav tm="0">
                                              <p:val>
                                                <p:strVal val="#ppt_x"/>
                                              </p:val>
                                            </p:tav>
                                            <p:tav tm="100000">
                                              <p:val>
                                                <p:strVal val="#ppt_x"/>
                                              </p:val>
                                            </p:tav>
                                          </p:tavLst>
                                        </p:anim>
                                        <p:anim calcmode="lin" valueType="num" p14:bounceEnd="53333">
                                          <p:cBhvr additive="base">
                                            <p:cTn id="4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31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36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4100"/>
                                </p:stCondLst>
                                <p:childTnLst>
                                  <p:par>
                                    <p:cTn id="35" presetID="2" presetClass="entr" presetSubtype="1" fill="hold" nodeType="afterEffect">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cBhvr additive="base">
                                            <p:cTn id="37" dur="750" fill="hold"/>
                                            <p:tgtEl>
                                              <p:spTgt spid="216"/>
                                            </p:tgtEl>
                                            <p:attrNameLst>
                                              <p:attrName>ppt_x</p:attrName>
                                            </p:attrNameLst>
                                          </p:cBhvr>
                                          <p:tavLst>
                                            <p:tav tm="0">
                                              <p:val>
                                                <p:strVal val="#ppt_x"/>
                                              </p:val>
                                            </p:tav>
                                            <p:tav tm="100000">
                                              <p:val>
                                                <p:strVal val="#ppt_x"/>
                                              </p:val>
                                            </p:tav>
                                          </p:tavLst>
                                        </p:anim>
                                        <p:anim calcmode="lin" valueType="num">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850"/>
                                </p:stCondLst>
                                <p:childTnLst>
                                  <p:par>
                                    <p:cTn id="40" presetID="2" presetClass="entr" presetSubtype="1" fill="hold" nodeType="afterEffect">
                                      <p:stCondLst>
                                        <p:cond delay="0"/>
                                      </p:stCondLst>
                                      <p:childTnLst>
                                        <p:set>
                                          <p:cBhvr>
                                            <p:cTn id="41" dur="1" fill="hold">
                                              <p:stCondLst>
                                                <p:cond delay="0"/>
                                              </p:stCondLst>
                                            </p:cTn>
                                            <p:tgtEl>
                                              <p:spTgt spid="222"/>
                                            </p:tgtEl>
                                            <p:attrNameLst>
                                              <p:attrName>style.visibility</p:attrName>
                                            </p:attrNameLst>
                                          </p:cBhvr>
                                          <p:to>
                                            <p:strVal val="visible"/>
                                          </p:to>
                                        </p:set>
                                        <p:anim calcmode="lin" valueType="num">
                                          <p:cBhvr additive="base">
                                            <p:cTn id="42" dur="750" fill="hold"/>
                                            <p:tgtEl>
                                              <p:spTgt spid="222"/>
                                            </p:tgtEl>
                                            <p:attrNameLst>
                                              <p:attrName>ppt_x</p:attrName>
                                            </p:attrNameLst>
                                          </p:cBhvr>
                                          <p:tavLst>
                                            <p:tav tm="0">
                                              <p:val>
                                                <p:strVal val="#ppt_x"/>
                                              </p:val>
                                            </p:tav>
                                            <p:tav tm="100000">
                                              <p:val>
                                                <p:strVal val="#ppt_x"/>
                                              </p:val>
                                            </p:tav>
                                          </p:tavLst>
                                        </p:anim>
                                        <p:anim calcmode="lin" valueType="num">
                                          <p:cBhvr additive="base">
                                            <p:cTn id="43" dur="750" fill="hold"/>
                                            <p:tgtEl>
                                              <p:spTgt spid="222"/>
                                            </p:tgtEl>
                                            <p:attrNameLst>
                                              <p:attrName>ppt_y</p:attrName>
                                            </p:attrNameLst>
                                          </p:cBhvr>
                                          <p:tavLst>
                                            <p:tav tm="0">
                                              <p:val>
                                                <p:strVal val="0-#ppt_h/2"/>
                                              </p:val>
                                            </p:tav>
                                            <p:tav tm="100000">
                                              <p:val>
                                                <p:strVal val="#ppt_y"/>
                                              </p:val>
                                            </p:tav>
                                          </p:tavLst>
                                        </p:anim>
                                      </p:childTnLst>
                                    </p:cTn>
                                  </p:par>
                                </p:childTnLst>
                              </p:cTn>
                            </p:par>
                            <p:par>
                              <p:cTn id="44" fill="hold">
                                <p:stCondLst>
                                  <p:cond delay="5600"/>
                                </p:stCondLst>
                                <p:childTnLst>
                                  <p:par>
                                    <p:cTn id="45" presetID="2" presetClass="entr" presetSubtype="1" fill="hold" nodeType="afterEffect">
                                      <p:stCondLst>
                                        <p:cond delay="0"/>
                                      </p:stCondLst>
                                      <p:childTnLst>
                                        <p:set>
                                          <p:cBhvr>
                                            <p:cTn id="46" dur="1" fill="hold">
                                              <p:stCondLst>
                                                <p:cond delay="0"/>
                                              </p:stCondLst>
                                            </p:cTn>
                                            <p:tgtEl>
                                              <p:spTgt spid="231"/>
                                            </p:tgtEl>
                                            <p:attrNameLst>
                                              <p:attrName>style.visibility</p:attrName>
                                            </p:attrNameLst>
                                          </p:cBhvr>
                                          <p:to>
                                            <p:strVal val="visible"/>
                                          </p:to>
                                        </p:set>
                                        <p:anim calcmode="lin" valueType="num">
                                          <p:cBhvr additive="base">
                                            <p:cTn id="47" dur="750" fill="hold"/>
                                            <p:tgtEl>
                                              <p:spTgt spid="231"/>
                                            </p:tgtEl>
                                            <p:attrNameLst>
                                              <p:attrName>ppt_x</p:attrName>
                                            </p:attrNameLst>
                                          </p:cBhvr>
                                          <p:tavLst>
                                            <p:tav tm="0">
                                              <p:val>
                                                <p:strVal val="#ppt_x"/>
                                              </p:val>
                                            </p:tav>
                                            <p:tav tm="100000">
                                              <p:val>
                                                <p:strVal val="#ppt_x"/>
                                              </p:val>
                                            </p:tav>
                                          </p:tavLst>
                                        </p:anim>
                                        <p:anim calcmode="lin" valueType="num">
                                          <p:cBhvr additive="base">
                                            <p:cTn id="4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问题</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7" name="TextBox 6"/>
          <p:cNvSpPr txBox="1"/>
          <p:nvPr/>
        </p:nvSpPr>
        <p:spPr>
          <a:xfrm>
            <a:off x="1057027" y="1700808"/>
            <a:ext cx="2880320" cy="584775"/>
          </a:xfrm>
          <a:prstGeom prst="rect">
            <a:avLst/>
          </a:prstGeom>
          <a:noFill/>
        </p:spPr>
        <p:txBody>
          <a:bodyPr wrap="square" rtlCol="0">
            <a:spAutoFit/>
          </a:bodyPr>
          <a:lstStyle/>
          <a:p>
            <a:r>
              <a:rPr lang="zh-CN" altLang="en-US" sz="3200" b="1" dirty="0">
                <a:solidFill>
                  <a:schemeClr val="accent5">
                    <a:lumMod val="75000"/>
                  </a:schemeClr>
                </a:solidFill>
                <a:latin typeface="微软雅黑" pitchFamily="34" charset="-122"/>
                <a:ea typeface="微软雅黑" pitchFamily="34" charset="-122"/>
              </a:rPr>
              <a:t>问题一：</a:t>
            </a:r>
          </a:p>
        </p:txBody>
      </p:sp>
      <p:sp>
        <p:nvSpPr>
          <p:cNvPr id="8" name="TextBox 7"/>
          <p:cNvSpPr txBox="1"/>
          <p:nvPr/>
        </p:nvSpPr>
        <p:spPr>
          <a:xfrm>
            <a:off x="1345059" y="2915652"/>
            <a:ext cx="9649072" cy="830997"/>
          </a:xfrm>
          <a:prstGeom prst="rect">
            <a:avLst/>
          </a:prstGeom>
          <a:noFill/>
        </p:spPr>
        <p:txBody>
          <a:bodyPr wrap="square" rtlCol="0">
            <a:spAutoFit/>
          </a:bodyPr>
          <a:lstStyle/>
          <a:p>
            <a:r>
              <a:rPr lang="zh-CN" altLang="en-US" sz="2400" b="1" dirty="0" smtClean="0"/>
              <a:t>单因素对群体群集运动最优作用区间范围是多少？多个因素共同作用时哪个因素作用更强？</a:t>
            </a:r>
            <a:endParaRPr lang="zh-CN" altLang="en-US" sz="2400" b="1" dirty="0"/>
          </a:p>
        </p:txBody>
      </p:sp>
    </p:spTree>
    <p:extLst>
      <p:ext uri="{BB962C8B-B14F-4D97-AF65-F5344CB8AC3E}">
        <p14:creationId xmlns:p14="http://schemas.microsoft.com/office/powerpoint/2010/main" val="402994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研究方案</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6"/>
          <p:cNvSpPr>
            <a:spLocks/>
          </p:cNvSpPr>
          <p:nvPr/>
        </p:nvSpPr>
        <p:spPr bwMode="auto">
          <a:xfrm>
            <a:off x="5869668" y="4924421"/>
            <a:ext cx="4050" cy="2001"/>
          </a:xfrm>
          <a:custGeom>
            <a:avLst/>
            <a:gdLst>
              <a:gd name="T0" fmla="*/ 2 w 4"/>
              <a:gd name="T1" fmla="*/ 0 h 4"/>
              <a:gd name="T2" fmla="*/ 4 w 4"/>
              <a:gd name="T3" fmla="*/ 4 h 4"/>
              <a:gd name="T4" fmla="*/ 0 w 4"/>
              <a:gd name="T5" fmla="*/ 4 h 4"/>
              <a:gd name="T6" fmla="*/ 2 w 4"/>
              <a:gd name="T7" fmla="*/ 0 h 4"/>
            </a:gdLst>
            <a:ahLst/>
            <a:cxnLst>
              <a:cxn ang="0">
                <a:pos x="T0" y="T1"/>
              </a:cxn>
              <a:cxn ang="0">
                <a:pos x="T2" y="T3"/>
              </a:cxn>
              <a:cxn ang="0">
                <a:pos x="T4" y="T5"/>
              </a:cxn>
              <a:cxn ang="0">
                <a:pos x="T6" y="T7"/>
              </a:cxn>
            </a:cxnLst>
            <a:rect l="0" t="0" r="r" b="b"/>
            <a:pathLst>
              <a:path w="4" h="4">
                <a:moveTo>
                  <a:pt x="2" y="0"/>
                </a:moveTo>
                <a:lnTo>
                  <a:pt x="4" y="4"/>
                </a:lnTo>
                <a:lnTo>
                  <a:pt x="0" y="4"/>
                </a:lnTo>
                <a:lnTo>
                  <a:pt x="2" y="0"/>
                </a:lnTo>
                <a:close/>
              </a:path>
            </a:pathLst>
          </a:custGeom>
          <a:solidFill>
            <a:srgbClr val="FFCA00"/>
          </a:solidFill>
          <a:ln w="0">
            <a:noFill/>
            <a:prstDash val="solid"/>
            <a:round/>
            <a:headEnd/>
            <a:tailEnd/>
          </a:ln>
        </p:spPr>
        <p:txBody>
          <a:bodyPr vert="horz" wrap="square" lIns="123718" tIns="61859" rIns="123718" bIns="61859" numCol="1" anchor="t" anchorCtr="0" compatLnSpc="1">
            <a:prstTxWarp prst="textNoShape">
              <a:avLst/>
            </a:prstTxWarp>
          </a:bodyPr>
          <a:lstStyle/>
          <a:p>
            <a:pPr algn="ctr" fontAlgn="base">
              <a:spcBef>
                <a:spcPct val="0"/>
              </a:spcBef>
              <a:spcAft>
                <a:spcPct val="0"/>
              </a:spcAft>
            </a:pPr>
            <a:endParaRPr lang="en-US" sz="2800">
              <a:solidFill>
                <a:srgbClr val="000000"/>
              </a:solidFill>
              <a:latin typeface="微软雅黑"/>
              <a:ea typeface="微软雅黑"/>
              <a:sym typeface="Gill Sans" charset="0"/>
            </a:endParaRPr>
          </a:p>
        </p:txBody>
      </p:sp>
      <p:grpSp>
        <p:nvGrpSpPr>
          <p:cNvPr id="50" name="Group 6"/>
          <p:cNvGrpSpPr/>
          <p:nvPr/>
        </p:nvGrpSpPr>
        <p:grpSpPr>
          <a:xfrm>
            <a:off x="5588341" y="2630784"/>
            <a:ext cx="1050218" cy="895468"/>
            <a:chOff x="4326126" y="2238091"/>
            <a:chExt cx="823252" cy="710758"/>
          </a:xfrm>
          <a:solidFill>
            <a:srgbClr val="FD3F03"/>
          </a:solidFill>
        </p:grpSpPr>
        <p:grpSp>
          <p:nvGrpSpPr>
            <p:cNvPr id="51" name="Group 214"/>
            <p:cNvGrpSpPr/>
            <p:nvPr/>
          </p:nvGrpSpPr>
          <p:grpSpPr>
            <a:xfrm>
              <a:off x="4326126" y="2238091"/>
              <a:ext cx="823252" cy="710758"/>
              <a:chOff x="3755667" y="1931353"/>
              <a:chExt cx="680374" cy="587404"/>
            </a:xfrm>
            <a:grpFill/>
          </p:grpSpPr>
          <p:sp>
            <p:nvSpPr>
              <p:cNvPr id="53"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4"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52" name="Freeform 6"/>
            <p:cNvSpPr>
              <a:spLocks noEditPoints="1"/>
            </p:cNvSpPr>
            <p:nvPr/>
          </p:nvSpPr>
          <p:spPr bwMode="auto">
            <a:xfrm>
              <a:off x="4564534" y="2452577"/>
              <a:ext cx="325676" cy="29162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chemeClr val="accent5">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5" name="Group 13"/>
          <p:cNvGrpSpPr/>
          <p:nvPr/>
        </p:nvGrpSpPr>
        <p:grpSpPr>
          <a:xfrm>
            <a:off x="5584816" y="3554118"/>
            <a:ext cx="1050218" cy="895468"/>
            <a:chOff x="4323363" y="2970968"/>
            <a:chExt cx="823252" cy="710758"/>
          </a:xfrm>
        </p:grpSpPr>
        <p:grpSp>
          <p:nvGrpSpPr>
            <p:cNvPr id="56" name="Group 223"/>
            <p:cNvGrpSpPr/>
            <p:nvPr/>
          </p:nvGrpSpPr>
          <p:grpSpPr>
            <a:xfrm>
              <a:off x="4323363" y="2970968"/>
              <a:ext cx="823252" cy="710758"/>
              <a:chOff x="3755667" y="1931353"/>
              <a:chExt cx="680374" cy="587404"/>
            </a:xfrm>
          </p:grpSpPr>
          <p:sp>
            <p:nvSpPr>
              <p:cNvPr id="58"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9"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57" name="Freeform 7"/>
            <p:cNvSpPr>
              <a:spLocks noEditPoints="1"/>
            </p:cNvSpPr>
            <p:nvPr/>
          </p:nvSpPr>
          <p:spPr bwMode="auto">
            <a:xfrm>
              <a:off x="4580089" y="3139036"/>
              <a:ext cx="328025" cy="326055"/>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65" name="Group 4"/>
          <p:cNvGrpSpPr/>
          <p:nvPr/>
        </p:nvGrpSpPr>
        <p:grpSpPr>
          <a:xfrm>
            <a:off x="6123743" y="1700808"/>
            <a:ext cx="1050218" cy="895468"/>
            <a:chOff x="4745821" y="1499943"/>
            <a:chExt cx="823252" cy="710758"/>
          </a:xfrm>
        </p:grpSpPr>
        <p:grpSp>
          <p:nvGrpSpPr>
            <p:cNvPr id="66" name="Group 217"/>
            <p:cNvGrpSpPr/>
            <p:nvPr/>
          </p:nvGrpSpPr>
          <p:grpSpPr>
            <a:xfrm>
              <a:off x="4745821" y="1499943"/>
              <a:ext cx="823252" cy="710758"/>
              <a:chOff x="3755667" y="1931353"/>
              <a:chExt cx="680374" cy="587404"/>
            </a:xfrm>
          </p:grpSpPr>
          <p:sp>
            <p:nvSpPr>
              <p:cNvPr id="68"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69"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67" name="Freeform 9"/>
            <p:cNvSpPr>
              <a:spLocks noEditPoints="1"/>
            </p:cNvSpPr>
            <p:nvPr/>
          </p:nvSpPr>
          <p:spPr bwMode="auto">
            <a:xfrm>
              <a:off x="4982104" y="1749116"/>
              <a:ext cx="367123" cy="246476"/>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70" name="Group 14"/>
          <p:cNvGrpSpPr/>
          <p:nvPr/>
        </p:nvGrpSpPr>
        <p:grpSpPr>
          <a:xfrm>
            <a:off x="5041891" y="4471569"/>
            <a:ext cx="1050218" cy="895468"/>
            <a:chOff x="3897771" y="3699175"/>
            <a:chExt cx="823252" cy="710758"/>
          </a:xfrm>
        </p:grpSpPr>
        <p:grpSp>
          <p:nvGrpSpPr>
            <p:cNvPr id="71" name="Group 226"/>
            <p:cNvGrpSpPr/>
            <p:nvPr/>
          </p:nvGrpSpPr>
          <p:grpSpPr>
            <a:xfrm>
              <a:off x="3897771" y="3699175"/>
              <a:ext cx="823252" cy="710758"/>
              <a:chOff x="3755667" y="1931353"/>
              <a:chExt cx="680374" cy="587404"/>
            </a:xfrm>
          </p:grpSpPr>
          <p:sp>
            <p:nvSpPr>
              <p:cNvPr id="73"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74"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72" name="Freeform 10"/>
            <p:cNvSpPr>
              <a:spLocks noEditPoints="1"/>
            </p:cNvSpPr>
            <p:nvPr/>
          </p:nvSpPr>
          <p:spPr bwMode="auto">
            <a:xfrm>
              <a:off x="4160844" y="3911642"/>
              <a:ext cx="309068" cy="285823"/>
            </a:xfrm>
            <a:custGeom>
              <a:avLst/>
              <a:gdLst>
                <a:gd name="T0" fmla="*/ 152 w 152"/>
                <a:gd name="T1" fmla="*/ 114 h 140"/>
                <a:gd name="T2" fmla="*/ 149 w 152"/>
                <a:gd name="T3" fmla="*/ 117 h 140"/>
                <a:gd name="T4" fmla="*/ 129 w 152"/>
                <a:gd name="T5" fmla="*/ 117 h 140"/>
                <a:gd name="T6" fmla="*/ 129 w 152"/>
                <a:gd name="T7" fmla="*/ 131 h 140"/>
                <a:gd name="T8" fmla="*/ 120 w 152"/>
                <a:gd name="T9" fmla="*/ 140 h 140"/>
                <a:gd name="T10" fmla="*/ 32 w 152"/>
                <a:gd name="T11" fmla="*/ 140 h 140"/>
                <a:gd name="T12" fmla="*/ 23 w 152"/>
                <a:gd name="T13" fmla="*/ 131 h 140"/>
                <a:gd name="T14" fmla="*/ 23 w 152"/>
                <a:gd name="T15" fmla="*/ 117 h 140"/>
                <a:gd name="T16" fmla="*/ 3 w 152"/>
                <a:gd name="T17" fmla="*/ 117 h 140"/>
                <a:gd name="T18" fmla="*/ 0 w 152"/>
                <a:gd name="T19" fmla="*/ 114 h 140"/>
                <a:gd name="T20" fmla="*/ 0 w 152"/>
                <a:gd name="T21" fmla="*/ 76 h 140"/>
                <a:gd name="T22" fmla="*/ 17 w 152"/>
                <a:gd name="T23" fmla="*/ 58 h 140"/>
                <a:gd name="T24" fmla="*/ 23 w 152"/>
                <a:gd name="T25" fmla="*/ 58 h 140"/>
                <a:gd name="T26" fmla="*/ 23 w 152"/>
                <a:gd name="T27" fmla="*/ 8 h 140"/>
                <a:gd name="T28" fmla="*/ 32 w 152"/>
                <a:gd name="T29" fmla="*/ 0 h 140"/>
                <a:gd name="T30" fmla="*/ 94 w 152"/>
                <a:gd name="T31" fmla="*/ 0 h 140"/>
                <a:gd name="T32" fmla="*/ 109 w 152"/>
                <a:gd name="T33" fmla="*/ 6 h 140"/>
                <a:gd name="T34" fmla="*/ 123 w 152"/>
                <a:gd name="T35" fmla="*/ 20 h 140"/>
                <a:gd name="T36" fmla="*/ 129 w 152"/>
                <a:gd name="T37" fmla="*/ 35 h 140"/>
                <a:gd name="T38" fmla="*/ 129 w 152"/>
                <a:gd name="T39" fmla="*/ 58 h 140"/>
                <a:gd name="T40" fmla="*/ 135 w 152"/>
                <a:gd name="T41" fmla="*/ 58 h 140"/>
                <a:gd name="T42" fmla="*/ 152 w 152"/>
                <a:gd name="T43" fmla="*/ 76 h 140"/>
                <a:gd name="T44" fmla="*/ 152 w 152"/>
                <a:gd name="T45" fmla="*/ 114 h 140"/>
                <a:gd name="T46" fmla="*/ 117 w 152"/>
                <a:gd name="T47" fmla="*/ 70 h 140"/>
                <a:gd name="T48" fmla="*/ 117 w 152"/>
                <a:gd name="T49" fmla="*/ 35 h 140"/>
                <a:gd name="T50" fmla="*/ 102 w 152"/>
                <a:gd name="T51" fmla="*/ 35 h 140"/>
                <a:gd name="T52" fmla="*/ 94 w 152"/>
                <a:gd name="T53" fmla="*/ 26 h 140"/>
                <a:gd name="T54" fmla="*/ 94 w 152"/>
                <a:gd name="T55" fmla="*/ 11 h 140"/>
                <a:gd name="T56" fmla="*/ 35 w 152"/>
                <a:gd name="T57" fmla="*/ 11 h 140"/>
                <a:gd name="T58" fmla="*/ 35 w 152"/>
                <a:gd name="T59" fmla="*/ 70 h 140"/>
                <a:gd name="T60" fmla="*/ 117 w 152"/>
                <a:gd name="T61" fmla="*/ 70 h 140"/>
                <a:gd name="T62" fmla="*/ 117 w 152"/>
                <a:gd name="T63" fmla="*/ 129 h 140"/>
                <a:gd name="T64" fmla="*/ 117 w 152"/>
                <a:gd name="T65" fmla="*/ 105 h 140"/>
                <a:gd name="T66" fmla="*/ 35 w 152"/>
                <a:gd name="T67" fmla="*/ 105 h 140"/>
                <a:gd name="T68" fmla="*/ 35 w 152"/>
                <a:gd name="T69" fmla="*/ 129 h 140"/>
                <a:gd name="T70" fmla="*/ 117 w 152"/>
                <a:gd name="T71" fmla="*/ 129 h 140"/>
                <a:gd name="T72" fmla="*/ 135 w 152"/>
                <a:gd name="T73" fmla="*/ 70 h 140"/>
                <a:gd name="T74" fmla="*/ 129 w 152"/>
                <a:gd name="T75" fmla="*/ 76 h 140"/>
                <a:gd name="T76" fmla="*/ 135 w 152"/>
                <a:gd name="T77" fmla="*/ 82 h 140"/>
                <a:gd name="T78" fmla="*/ 140 w 152"/>
                <a:gd name="T79" fmla="*/ 76 h 140"/>
                <a:gd name="T80" fmla="*/ 135 w 152"/>
                <a:gd name="T81"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140">
                  <a:moveTo>
                    <a:pt x="152" y="114"/>
                  </a:moveTo>
                  <a:cubicBezTo>
                    <a:pt x="152" y="115"/>
                    <a:pt x="151" y="117"/>
                    <a:pt x="149" y="117"/>
                  </a:cubicBezTo>
                  <a:cubicBezTo>
                    <a:pt x="129" y="117"/>
                    <a:pt x="129" y="117"/>
                    <a:pt x="129" y="117"/>
                  </a:cubicBezTo>
                  <a:cubicBezTo>
                    <a:pt x="129" y="131"/>
                    <a:pt x="129" y="131"/>
                    <a:pt x="129" y="131"/>
                  </a:cubicBezTo>
                  <a:cubicBezTo>
                    <a:pt x="129" y="136"/>
                    <a:pt x="125" y="140"/>
                    <a:pt x="120" y="140"/>
                  </a:cubicBezTo>
                  <a:cubicBezTo>
                    <a:pt x="32" y="140"/>
                    <a:pt x="32" y="140"/>
                    <a:pt x="32" y="140"/>
                  </a:cubicBezTo>
                  <a:cubicBezTo>
                    <a:pt x="27" y="140"/>
                    <a:pt x="23" y="136"/>
                    <a:pt x="23" y="131"/>
                  </a:cubicBezTo>
                  <a:cubicBezTo>
                    <a:pt x="23" y="117"/>
                    <a:pt x="23" y="117"/>
                    <a:pt x="23" y="117"/>
                  </a:cubicBezTo>
                  <a:cubicBezTo>
                    <a:pt x="3" y="117"/>
                    <a:pt x="3" y="117"/>
                    <a:pt x="3" y="117"/>
                  </a:cubicBezTo>
                  <a:cubicBezTo>
                    <a:pt x="1" y="117"/>
                    <a:pt x="0" y="115"/>
                    <a:pt x="0" y="114"/>
                  </a:cubicBezTo>
                  <a:cubicBezTo>
                    <a:pt x="0" y="76"/>
                    <a:pt x="0" y="76"/>
                    <a:pt x="0" y="76"/>
                  </a:cubicBezTo>
                  <a:cubicBezTo>
                    <a:pt x="0" y="66"/>
                    <a:pt x="8" y="58"/>
                    <a:pt x="17" y="58"/>
                  </a:cubicBezTo>
                  <a:cubicBezTo>
                    <a:pt x="23" y="58"/>
                    <a:pt x="23" y="58"/>
                    <a:pt x="23" y="58"/>
                  </a:cubicBezTo>
                  <a:cubicBezTo>
                    <a:pt x="23" y="8"/>
                    <a:pt x="23" y="8"/>
                    <a:pt x="23" y="8"/>
                  </a:cubicBezTo>
                  <a:cubicBezTo>
                    <a:pt x="23" y="4"/>
                    <a:pt x="27" y="0"/>
                    <a:pt x="32" y="0"/>
                  </a:cubicBezTo>
                  <a:cubicBezTo>
                    <a:pt x="94" y="0"/>
                    <a:pt x="94" y="0"/>
                    <a:pt x="94" y="0"/>
                  </a:cubicBezTo>
                  <a:cubicBezTo>
                    <a:pt x="98" y="0"/>
                    <a:pt x="105" y="2"/>
                    <a:pt x="109" y="6"/>
                  </a:cubicBezTo>
                  <a:cubicBezTo>
                    <a:pt x="123" y="20"/>
                    <a:pt x="123" y="20"/>
                    <a:pt x="123" y="20"/>
                  </a:cubicBezTo>
                  <a:cubicBezTo>
                    <a:pt x="126" y="23"/>
                    <a:pt x="129" y="30"/>
                    <a:pt x="129" y="35"/>
                  </a:cubicBezTo>
                  <a:cubicBezTo>
                    <a:pt x="129" y="58"/>
                    <a:pt x="129" y="58"/>
                    <a:pt x="129" y="58"/>
                  </a:cubicBezTo>
                  <a:cubicBezTo>
                    <a:pt x="135" y="58"/>
                    <a:pt x="135" y="58"/>
                    <a:pt x="135" y="58"/>
                  </a:cubicBezTo>
                  <a:cubicBezTo>
                    <a:pt x="144" y="58"/>
                    <a:pt x="152" y="66"/>
                    <a:pt x="152" y="76"/>
                  </a:cubicBezTo>
                  <a:lnTo>
                    <a:pt x="152" y="114"/>
                  </a:lnTo>
                  <a:close/>
                  <a:moveTo>
                    <a:pt x="117" y="70"/>
                  </a:moveTo>
                  <a:cubicBezTo>
                    <a:pt x="117" y="35"/>
                    <a:pt x="117" y="35"/>
                    <a:pt x="117" y="35"/>
                  </a:cubicBezTo>
                  <a:cubicBezTo>
                    <a:pt x="102" y="35"/>
                    <a:pt x="102" y="35"/>
                    <a:pt x="102" y="35"/>
                  </a:cubicBezTo>
                  <a:cubicBezTo>
                    <a:pt x="98" y="35"/>
                    <a:pt x="94" y="31"/>
                    <a:pt x="94" y="26"/>
                  </a:cubicBezTo>
                  <a:cubicBezTo>
                    <a:pt x="94" y="11"/>
                    <a:pt x="94" y="11"/>
                    <a:pt x="94" y="11"/>
                  </a:cubicBezTo>
                  <a:cubicBezTo>
                    <a:pt x="35" y="11"/>
                    <a:pt x="35" y="11"/>
                    <a:pt x="35" y="11"/>
                  </a:cubicBezTo>
                  <a:cubicBezTo>
                    <a:pt x="35" y="70"/>
                    <a:pt x="35" y="70"/>
                    <a:pt x="35" y="70"/>
                  </a:cubicBezTo>
                  <a:lnTo>
                    <a:pt x="117" y="70"/>
                  </a:lnTo>
                  <a:close/>
                  <a:moveTo>
                    <a:pt x="117" y="129"/>
                  </a:moveTo>
                  <a:cubicBezTo>
                    <a:pt x="117" y="105"/>
                    <a:pt x="117" y="105"/>
                    <a:pt x="117" y="105"/>
                  </a:cubicBezTo>
                  <a:cubicBezTo>
                    <a:pt x="35" y="105"/>
                    <a:pt x="35" y="105"/>
                    <a:pt x="35" y="105"/>
                  </a:cubicBezTo>
                  <a:cubicBezTo>
                    <a:pt x="35" y="129"/>
                    <a:pt x="35" y="129"/>
                    <a:pt x="35" y="129"/>
                  </a:cubicBezTo>
                  <a:lnTo>
                    <a:pt x="117" y="129"/>
                  </a:lnTo>
                  <a:close/>
                  <a:moveTo>
                    <a:pt x="135" y="70"/>
                  </a:moveTo>
                  <a:cubicBezTo>
                    <a:pt x="131" y="70"/>
                    <a:pt x="129" y="73"/>
                    <a:pt x="129" y="76"/>
                  </a:cubicBezTo>
                  <a:cubicBezTo>
                    <a:pt x="129" y="79"/>
                    <a:pt x="131" y="82"/>
                    <a:pt x="135" y="82"/>
                  </a:cubicBezTo>
                  <a:cubicBezTo>
                    <a:pt x="138" y="82"/>
                    <a:pt x="140" y="79"/>
                    <a:pt x="140" y="76"/>
                  </a:cubicBezTo>
                  <a:cubicBezTo>
                    <a:pt x="140" y="73"/>
                    <a:pt x="138" y="70"/>
                    <a:pt x="135" y="7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1705099" y="1627488"/>
            <a:ext cx="2262158" cy="369332"/>
          </a:xfrm>
          <a:prstGeom prst="rect">
            <a:avLst/>
          </a:prstGeom>
        </p:spPr>
        <p:txBody>
          <a:bodyPr wrap="none">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单因素作用影响实验</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8401843" y="1700808"/>
            <a:ext cx="2723823" cy="369332"/>
          </a:xfrm>
          <a:prstGeom prst="rect">
            <a:avLst/>
          </a:prstGeom>
        </p:spPr>
        <p:txBody>
          <a:bodyPr wrap="none">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多因素共同作用影响实验</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TextBox 4"/>
          <p:cNvSpPr txBox="1"/>
          <p:nvPr/>
        </p:nvSpPr>
        <p:spPr>
          <a:xfrm>
            <a:off x="1129035" y="2325265"/>
            <a:ext cx="3816424" cy="2653034"/>
          </a:xfrm>
          <a:prstGeom prst="rect">
            <a:avLst/>
          </a:prstGeom>
          <a:noFill/>
        </p:spPr>
        <p:txBody>
          <a:bodyPr wrap="square" rtlCol="0">
            <a:spAutoFit/>
          </a:bodyPr>
          <a:lstStyle/>
          <a:p>
            <a:pPr>
              <a:lnSpc>
                <a:spcPct val="130000"/>
              </a:lnSpc>
              <a:spcBef>
                <a:spcPct val="0"/>
              </a:spcBef>
            </a:pPr>
            <a:r>
              <a:rPr lang="zh-CN" altLang="zh-CN" sz="1600" dirty="0">
                <a:solidFill>
                  <a:schemeClr val="tx1">
                    <a:lumMod val="65000"/>
                    <a:lumOff val="35000"/>
                  </a:schemeClr>
                </a:solidFill>
                <a:latin typeface="微软雅黑" pitchFamily="34" charset="-122"/>
                <a:ea typeface="微软雅黑" pitchFamily="34" charset="-122"/>
                <a:sym typeface="Calibri" pitchFamily="34" charset="0"/>
              </a:rPr>
              <a:t>在进行个体速度对序参量的影响实验中，可变因素必须保证只有速度一个参数，其他参数在控制下需要保持不变。其他参数的值在设置时要遵循一个原则，即在影响范围的最小边界，保证值可以使群体产生有序群集运动，但是又不会对群体产生过多影响。所以值的选择需要进行多次实验慢慢调整进行确定。</a:t>
            </a:r>
            <a:endParaRPr lang="zh-CN" altLang="en-US" sz="1600" dirty="0">
              <a:solidFill>
                <a:schemeClr val="tx1">
                  <a:lumMod val="65000"/>
                  <a:lumOff val="35000"/>
                </a:schemeClr>
              </a:solidFill>
              <a:latin typeface="微软雅黑" pitchFamily="34" charset="-122"/>
              <a:ea typeface="微软雅黑" pitchFamily="34" charset="-122"/>
              <a:sym typeface="Calibri" pitchFamily="34" charset="0"/>
            </a:endParaRPr>
          </a:p>
        </p:txBody>
      </p:sp>
      <p:sp>
        <p:nvSpPr>
          <p:cNvPr id="6" name="TextBox 5"/>
          <p:cNvSpPr txBox="1"/>
          <p:nvPr/>
        </p:nvSpPr>
        <p:spPr>
          <a:xfrm>
            <a:off x="7825779" y="2325265"/>
            <a:ext cx="4032448" cy="3262047"/>
          </a:xfrm>
          <a:prstGeom prst="rect">
            <a:avLst/>
          </a:prstGeom>
          <a:noFill/>
        </p:spPr>
        <p:txBody>
          <a:bodyPr wrap="square" rtlCol="0">
            <a:spAutoFit/>
          </a:bodyPr>
          <a:lstStyle/>
          <a:p>
            <a:pPr>
              <a:lnSpc>
                <a:spcPct val="130000"/>
              </a:lnSpc>
              <a:spcBef>
                <a:spcPct val="0"/>
              </a:spcBef>
            </a:pPr>
            <a:r>
              <a:rPr lang="zh-CN" altLang="zh-CN" sz="1600" dirty="0">
                <a:solidFill>
                  <a:schemeClr val="tx1">
                    <a:lumMod val="65000"/>
                    <a:lumOff val="35000"/>
                  </a:schemeClr>
                </a:solidFill>
                <a:latin typeface="微软雅黑" pitchFamily="34" charset="-122"/>
                <a:ea typeface="微软雅黑" pitchFamily="34" charset="-122"/>
              </a:rPr>
              <a:t>实验为了排除其他因素的干扰，经过分析已有实验数据后决定采用影响因素值在</a:t>
            </a:r>
            <a:r>
              <a:rPr lang="en-US" altLang="zh-CN" sz="1600" dirty="0">
                <a:solidFill>
                  <a:schemeClr val="tx1">
                    <a:lumMod val="65000"/>
                    <a:lumOff val="35000"/>
                  </a:schemeClr>
                </a:solidFill>
                <a:latin typeface="微软雅黑" pitchFamily="34" charset="-122"/>
                <a:ea typeface="微软雅黑" pitchFamily="34" charset="-122"/>
              </a:rPr>
              <a:t>0.5</a:t>
            </a:r>
            <a:r>
              <a:rPr lang="zh-CN" altLang="zh-CN" sz="1600" dirty="0">
                <a:solidFill>
                  <a:schemeClr val="tx1">
                    <a:lumMod val="65000"/>
                    <a:lumOff val="35000"/>
                  </a:schemeClr>
                </a:solidFill>
                <a:latin typeface="微软雅黑" pitchFamily="34" charset="-122"/>
                <a:ea typeface="微软雅黑" pitchFamily="34" charset="-122"/>
              </a:rPr>
              <a:t>到</a:t>
            </a:r>
            <a:r>
              <a:rPr lang="en-US" altLang="zh-CN" sz="1600" dirty="0">
                <a:solidFill>
                  <a:schemeClr val="tx1">
                    <a:lumMod val="65000"/>
                    <a:lumOff val="35000"/>
                  </a:schemeClr>
                </a:solidFill>
                <a:latin typeface="微软雅黑" pitchFamily="34" charset="-122"/>
                <a:ea typeface="微软雅黑" pitchFamily="34" charset="-122"/>
              </a:rPr>
              <a:t>1.0</a:t>
            </a:r>
            <a:r>
              <a:rPr lang="zh-CN" altLang="zh-CN" sz="1600" dirty="0">
                <a:solidFill>
                  <a:schemeClr val="tx1">
                    <a:lumMod val="65000"/>
                    <a:lumOff val="35000"/>
                  </a:schemeClr>
                </a:solidFill>
                <a:latin typeface="微软雅黑" pitchFamily="34" charset="-122"/>
                <a:ea typeface="微软雅黑" pitchFamily="34" charset="-122"/>
              </a:rPr>
              <a:t>区间的参数值进行实验，该区间内参数都超过</a:t>
            </a:r>
            <a:r>
              <a:rPr lang="en-US" altLang="zh-CN" sz="1600" dirty="0">
                <a:solidFill>
                  <a:schemeClr val="tx1">
                    <a:lumMod val="65000"/>
                    <a:lumOff val="35000"/>
                  </a:schemeClr>
                </a:solidFill>
                <a:latin typeface="微软雅黑" pitchFamily="34" charset="-122"/>
                <a:ea typeface="微软雅黑" pitchFamily="34" charset="-122"/>
              </a:rPr>
              <a:t>0.8</a:t>
            </a:r>
            <a:r>
              <a:rPr lang="zh-CN" altLang="zh-CN" sz="1600" dirty="0">
                <a:solidFill>
                  <a:schemeClr val="tx1">
                    <a:lumMod val="65000"/>
                    <a:lumOff val="35000"/>
                  </a:schemeClr>
                </a:solidFill>
                <a:latin typeface="微软雅黑" pitchFamily="34" charset="-122"/>
                <a:ea typeface="微软雅黑" pitchFamily="34" charset="-122"/>
              </a:rPr>
              <a:t>，满足实验要求，而且实验数据表现比较稳定，远比其他区间有更高的价值。此外，本次实验是同时研究三种因素的共同作用效果，所以与之前进行的实验一致，即保持无关变量数值的前后统一与对群体影响最小原则，减少无关变量给实验带来的误差。</a:t>
            </a:r>
            <a:endParaRPr lang="zh-CN" altLang="en-US" sz="16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453165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strips(downLeft)">
                                      <p:cBhvr>
                                        <p:cTn id="7" dur="500"/>
                                        <p:tgtEl>
                                          <p:spTgt spid="50"/>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strips(downLeft)">
                                      <p:cBhvr>
                                        <p:cTn id="11" dur="500"/>
                                        <p:tgtEl>
                                          <p:spTgt spid="70"/>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strips(downLeft)">
                                      <p:cBhvr>
                                        <p:cTn id="15" dur="500"/>
                                        <p:tgtEl>
                                          <p:spTgt spid="65"/>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strips(downLeft)">
                                      <p:cBhvr>
                                        <p:cTn id="19" dur="500"/>
                                        <p:tgtEl>
                                          <p:spTgt spid="5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a:t>
            </a:r>
            <a:r>
              <a:rPr lang="zh-CN" altLang="en-US" dirty="0">
                <a:solidFill>
                  <a:schemeClr val="bg1"/>
                </a:solidFill>
                <a:latin typeface="微软雅黑" pitchFamily="34" charset="-122"/>
                <a:ea typeface="微软雅黑" pitchFamily="34" charset="-122"/>
              </a:rPr>
              <a:t>结果</a:t>
            </a: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51" name="TextBox 5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643" y="1556792"/>
            <a:ext cx="5058481" cy="3791479"/>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476" y="1556792"/>
            <a:ext cx="5106113" cy="3762900"/>
          </a:xfrm>
          <a:prstGeom prst="rect">
            <a:avLst/>
          </a:prstGeom>
        </p:spPr>
      </p:pic>
      <p:sp>
        <p:nvSpPr>
          <p:cNvPr id="6" name="矩形 5"/>
          <p:cNvSpPr/>
          <p:nvPr/>
        </p:nvSpPr>
        <p:spPr>
          <a:xfrm>
            <a:off x="1600885" y="5589240"/>
            <a:ext cx="3509294" cy="369332"/>
          </a:xfrm>
          <a:prstGeom prst="rect">
            <a:avLst/>
          </a:prstGeom>
        </p:spPr>
        <p:txBody>
          <a:bodyPr wrap="none">
            <a:spAutoFit/>
          </a:bodyPr>
          <a:lstStyle/>
          <a:p>
            <a:r>
              <a:rPr lang="zh-CN" altLang="zh-CN" dirty="0"/>
              <a:t>个体速度（</a:t>
            </a:r>
            <a:r>
              <a:rPr lang="en-US" altLang="zh-CN" dirty="0"/>
              <a:t>V</a:t>
            </a:r>
            <a:r>
              <a:rPr lang="zh-CN" altLang="zh-CN" dirty="0"/>
              <a:t>）最优区间为</a:t>
            </a:r>
            <a:r>
              <a:rPr lang="en-US" altLang="zh-CN" dirty="0"/>
              <a:t>0.4-1.3</a:t>
            </a:r>
            <a:endParaRPr lang="zh-CN" altLang="en-US" dirty="0"/>
          </a:p>
        </p:txBody>
      </p:sp>
      <p:sp>
        <p:nvSpPr>
          <p:cNvPr id="7" name="矩形 6"/>
          <p:cNvSpPr/>
          <p:nvPr/>
        </p:nvSpPr>
        <p:spPr>
          <a:xfrm>
            <a:off x="6940219" y="5607295"/>
            <a:ext cx="4381328" cy="369332"/>
          </a:xfrm>
          <a:prstGeom prst="rect">
            <a:avLst/>
          </a:prstGeom>
        </p:spPr>
        <p:txBody>
          <a:bodyPr wrap="none">
            <a:spAutoFit/>
          </a:bodyPr>
          <a:lstStyle/>
          <a:p>
            <a:r>
              <a:rPr lang="zh-CN" altLang="zh-CN" dirty="0"/>
              <a:t>个体相互作用半径（</a:t>
            </a:r>
            <a:r>
              <a:rPr lang="en-US" altLang="zh-CN" dirty="0"/>
              <a:t>r</a:t>
            </a:r>
            <a:r>
              <a:rPr lang="zh-CN" altLang="zh-CN" dirty="0"/>
              <a:t>）最优区间为</a:t>
            </a:r>
            <a:r>
              <a:rPr lang="en-US" altLang="zh-CN" dirty="0"/>
              <a:t>0.4-1.1</a:t>
            </a:r>
            <a:endParaRPr lang="zh-CN" altLang="en-US" dirty="0"/>
          </a:p>
        </p:txBody>
      </p:sp>
    </p:spTree>
    <p:extLst>
      <p:ext uri="{BB962C8B-B14F-4D97-AF65-F5344CB8AC3E}">
        <p14:creationId xmlns:p14="http://schemas.microsoft.com/office/powerpoint/2010/main" val="7348125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a:t>
            </a:r>
            <a:r>
              <a:rPr lang="zh-CN" altLang="en-US" dirty="0">
                <a:solidFill>
                  <a:schemeClr val="bg1"/>
                </a:solidFill>
                <a:latin typeface="微软雅黑" pitchFamily="34" charset="-122"/>
                <a:ea typeface="微软雅黑" pitchFamily="34" charset="-122"/>
              </a:rPr>
              <a:t>结果</a:t>
            </a: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51" name="TextBox 5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635" y="1552313"/>
            <a:ext cx="5172797" cy="3753374"/>
          </a:xfrm>
          <a:prstGeom prst="rect">
            <a:avLst/>
          </a:prstGeom>
        </p:spPr>
      </p:pic>
      <p:sp>
        <p:nvSpPr>
          <p:cNvPr id="7" name="矩形 6"/>
          <p:cNvSpPr/>
          <p:nvPr/>
        </p:nvSpPr>
        <p:spPr>
          <a:xfrm>
            <a:off x="1440847" y="5589240"/>
            <a:ext cx="3576620" cy="369332"/>
          </a:xfrm>
          <a:prstGeom prst="rect">
            <a:avLst/>
          </a:prstGeom>
        </p:spPr>
        <p:txBody>
          <a:bodyPr wrap="none">
            <a:spAutoFit/>
          </a:bodyPr>
          <a:lstStyle/>
          <a:p>
            <a:r>
              <a:rPr lang="zh-CN" altLang="zh-CN" dirty="0"/>
              <a:t>运动时长（</a:t>
            </a:r>
            <a:r>
              <a:rPr lang="en-US" altLang="zh-CN" dirty="0" err="1"/>
              <a:t>dt</a:t>
            </a:r>
            <a:r>
              <a:rPr lang="zh-CN" altLang="zh-CN" dirty="0"/>
              <a:t>）最优区间为</a:t>
            </a:r>
            <a:r>
              <a:rPr lang="en-US" altLang="zh-CN" dirty="0"/>
              <a:t>0.2-1.1</a:t>
            </a:r>
            <a:endParaRPr lang="zh-CN" altLang="en-US"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442" y="1514207"/>
            <a:ext cx="5106113" cy="3829585"/>
          </a:xfrm>
          <a:prstGeom prst="rect">
            <a:avLst/>
          </a:prstGeom>
        </p:spPr>
      </p:pic>
      <p:sp>
        <p:nvSpPr>
          <p:cNvPr id="9" name="矩形 8"/>
          <p:cNvSpPr/>
          <p:nvPr/>
        </p:nvSpPr>
        <p:spPr>
          <a:xfrm>
            <a:off x="7407873" y="5607295"/>
            <a:ext cx="3344185" cy="369332"/>
          </a:xfrm>
          <a:prstGeom prst="rect">
            <a:avLst/>
          </a:prstGeom>
        </p:spPr>
        <p:txBody>
          <a:bodyPr wrap="none">
            <a:spAutoFit/>
          </a:bodyPr>
          <a:lstStyle/>
          <a:p>
            <a:r>
              <a:rPr lang="zh-CN" altLang="zh-CN" dirty="0"/>
              <a:t>运动时长</a:t>
            </a:r>
            <a:r>
              <a:rPr lang="en-US" altLang="zh-CN" dirty="0"/>
              <a:t> &gt;</a:t>
            </a:r>
            <a:r>
              <a:rPr lang="zh-CN" altLang="zh-CN" dirty="0" smtClean="0"/>
              <a:t>相互作用半径</a:t>
            </a:r>
            <a:r>
              <a:rPr lang="en-US" altLang="zh-CN" dirty="0" smtClean="0"/>
              <a:t> &gt; </a:t>
            </a:r>
            <a:r>
              <a:rPr lang="zh-CN" altLang="zh-CN" dirty="0" smtClean="0"/>
              <a:t>速度</a:t>
            </a:r>
            <a:endParaRPr lang="zh-CN" altLang="en-US" dirty="0"/>
          </a:p>
        </p:txBody>
      </p:sp>
    </p:spTree>
    <p:extLst>
      <p:ext uri="{BB962C8B-B14F-4D97-AF65-F5344CB8AC3E}">
        <p14:creationId xmlns:p14="http://schemas.microsoft.com/office/powerpoint/2010/main" val="1936901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问题</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TextBox 3"/>
          <p:cNvSpPr txBox="1"/>
          <p:nvPr/>
        </p:nvSpPr>
        <p:spPr>
          <a:xfrm>
            <a:off x="2281163" y="2348880"/>
            <a:ext cx="7560840" cy="461665"/>
          </a:xfrm>
          <a:prstGeom prst="rect">
            <a:avLst/>
          </a:prstGeom>
          <a:noFill/>
        </p:spPr>
        <p:txBody>
          <a:bodyPr wrap="square" rtlCol="0">
            <a:spAutoFit/>
          </a:bodyPr>
          <a:lstStyle/>
          <a:p>
            <a:r>
              <a:rPr lang="zh-CN" altLang="en-US" sz="2400" b="1" dirty="0" smtClean="0"/>
              <a:t>自组织</a:t>
            </a:r>
            <a:r>
              <a:rPr lang="zh-CN" altLang="en-US" sz="2400" b="1" dirty="0"/>
              <a:t>临界理论是产生和维持群集运动的核心</a:t>
            </a:r>
            <a:r>
              <a:rPr lang="zh-CN" altLang="en-US" sz="2400" b="1" dirty="0" smtClean="0"/>
              <a:t>机理吗？</a:t>
            </a:r>
            <a:endParaRPr lang="zh-CN" altLang="en-US" sz="2400" b="1" dirty="0"/>
          </a:p>
        </p:txBody>
      </p:sp>
      <p:sp>
        <p:nvSpPr>
          <p:cNvPr id="8" name="TextBox 7"/>
          <p:cNvSpPr txBox="1"/>
          <p:nvPr/>
        </p:nvSpPr>
        <p:spPr>
          <a:xfrm>
            <a:off x="913011" y="1340768"/>
            <a:ext cx="3168352" cy="584775"/>
          </a:xfrm>
          <a:prstGeom prst="rect">
            <a:avLst/>
          </a:prstGeom>
          <a:noFill/>
        </p:spPr>
        <p:txBody>
          <a:bodyPr wrap="square" rtlCol="0">
            <a:spAutoFit/>
          </a:bodyPr>
          <a:lstStyle/>
          <a:p>
            <a:r>
              <a:rPr lang="zh-CN" altLang="en-US" sz="3200" b="1" dirty="0">
                <a:solidFill>
                  <a:schemeClr val="accent5">
                    <a:lumMod val="75000"/>
                  </a:schemeClr>
                </a:solidFill>
                <a:latin typeface="微软雅黑" pitchFamily="34" charset="-122"/>
                <a:ea typeface="微软雅黑" pitchFamily="34" charset="-122"/>
              </a:rPr>
              <a:t>问题二：</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889" y="3158722"/>
            <a:ext cx="3081114" cy="304780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7147" y="3158722"/>
            <a:ext cx="3299808" cy="3047805"/>
          </a:xfrm>
          <a:prstGeom prst="rect">
            <a:avLst/>
          </a:prstGeom>
        </p:spPr>
      </p:pic>
    </p:spTree>
    <p:extLst>
      <p:ext uri="{BB962C8B-B14F-4D97-AF65-F5344CB8AC3E}">
        <p14:creationId xmlns:p14="http://schemas.microsoft.com/office/powerpoint/2010/main" val="495091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30423"/>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方案</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TextBox 2"/>
          <p:cNvSpPr txBox="1"/>
          <p:nvPr/>
        </p:nvSpPr>
        <p:spPr>
          <a:xfrm>
            <a:off x="1057027" y="1196752"/>
            <a:ext cx="3888432" cy="584775"/>
          </a:xfrm>
          <a:prstGeom prst="rect">
            <a:avLst/>
          </a:prstGeom>
          <a:noFill/>
        </p:spPr>
        <p:txBody>
          <a:bodyPr wrap="square" rtlCol="0">
            <a:spAutoFit/>
          </a:bodyPr>
          <a:lstStyle/>
          <a:p>
            <a:r>
              <a:rPr lang="zh-CN" altLang="en-US" sz="3200" b="1" dirty="0">
                <a:solidFill>
                  <a:schemeClr val="accent5">
                    <a:lumMod val="75000"/>
                  </a:schemeClr>
                </a:solidFill>
                <a:latin typeface="微软雅黑" pitchFamily="34" charset="-122"/>
                <a:ea typeface="微软雅黑" pitchFamily="34" charset="-122"/>
              </a:rPr>
              <a:t>实验方案：</a:t>
            </a:r>
          </a:p>
        </p:txBody>
      </p:sp>
      <p:sp>
        <p:nvSpPr>
          <p:cNvPr id="5" name="TextBox 4"/>
          <p:cNvSpPr txBox="1"/>
          <p:nvPr/>
        </p:nvSpPr>
        <p:spPr>
          <a:xfrm>
            <a:off x="1633091" y="2348880"/>
            <a:ext cx="8712968" cy="1649682"/>
          </a:xfrm>
          <a:prstGeom prst="rect">
            <a:avLst/>
          </a:prstGeom>
          <a:noFill/>
        </p:spPr>
        <p:txBody>
          <a:bodyPr wrap="square" rtlCol="0">
            <a:spAutoFit/>
          </a:bodyPr>
          <a:lstStyle/>
          <a:p>
            <a:pPr>
              <a:lnSpc>
                <a:spcPct val="130000"/>
              </a:lnSpc>
              <a:spcBef>
                <a:spcPct val="0"/>
              </a:spcBef>
            </a:pPr>
            <a:r>
              <a:rPr lang="zh-CN" altLang="zh-CN" sz="1600" dirty="0">
                <a:solidFill>
                  <a:schemeClr val="tx1">
                    <a:lumMod val="65000"/>
                    <a:lumOff val="35000"/>
                  </a:schemeClr>
                </a:solidFill>
                <a:latin typeface="微软雅黑" pitchFamily="34" charset="-122"/>
                <a:ea typeface="微软雅黑" pitchFamily="34" charset="-122"/>
              </a:rPr>
              <a:t>施加短时扰动是在群体已经</a:t>
            </a:r>
            <a:r>
              <a:rPr lang="zh-CN" altLang="en-US" sz="1600" dirty="0">
                <a:solidFill>
                  <a:schemeClr val="tx1">
                    <a:lumMod val="65000"/>
                    <a:lumOff val="35000"/>
                  </a:schemeClr>
                </a:solidFill>
                <a:latin typeface="微软雅黑" pitchFamily="34" charset="-122"/>
                <a:ea typeface="微软雅黑" pitchFamily="34" charset="-122"/>
              </a:rPr>
              <a:t>形成</a:t>
            </a:r>
            <a:r>
              <a:rPr lang="zh-CN" altLang="zh-CN" sz="1600" dirty="0">
                <a:solidFill>
                  <a:schemeClr val="tx1">
                    <a:lumMod val="65000"/>
                    <a:lumOff val="35000"/>
                  </a:schemeClr>
                </a:solidFill>
                <a:latin typeface="微软雅黑" pitchFamily="34" charset="-122"/>
                <a:ea typeface="微软雅黑" pitchFamily="34" charset="-122"/>
              </a:rPr>
              <a:t>有序状态，并且群体序参量已经大于</a:t>
            </a:r>
            <a:r>
              <a:rPr lang="en-US" altLang="zh-CN" sz="1600" dirty="0">
                <a:solidFill>
                  <a:schemeClr val="tx1">
                    <a:lumMod val="65000"/>
                    <a:lumOff val="35000"/>
                  </a:schemeClr>
                </a:solidFill>
                <a:latin typeface="微软雅黑" pitchFamily="34" charset="-122"/>
                <a:ea typeface="微软雅黑" pitchFamily="34" charset="-122"/>
              </a:rPr>
              <a:t>0.8</a:t>
            </a:r>
            <a:r>
              <a:rPr lang="zh-CN" altLang="zh-CN" sz="1600" dirty="0">
                <a:solidFill>
                  <a:schemeClr val="tx1">
                    <a:lumMod val="65000"/>
                    <a:lumOff val="35000"/>
                  </a:schemeClr>
                </a:solidFill>
                <a:latin typeface="微软雅黑" pitchFamily="34" charset="-122"/>
                <a:ea typeface="微软雅黑" pitchFamily="34" charset="-122"/>
              </a:rPr>
              <a:t>的情况下给群体加入扰动，扰动施加时间在实验中固定不变，实验中参数设置参考</a:t>
            </a:r>
            <a:r>
              <a:rPr lang="zh-CN" altLang="en-US" sz="1600" dirty="0">
                <a:solidFill>
                  <a:schemeClr val="tx1">
                    <a:lumMod val="65000"/>
                    <a:lumOff val="35000"/>
                  </a:schemeClr>
                </a:solidFill>
                <a:latin typeface="微软雅黑" pitchFamily="34" charset="-122"/>
                <a:ea typeface="微软雅黑" pitchFamily="34" charset="-122"/>
              </a:rPr>
              <a:t>问题一</a:t>
            </a:r>
            <a:r>
              <a:rPr lang="zh-CN" altLang="zh-CN" sz="1600" dirty="0">
                <a:solidFill>
                  <a:schemeClr val="tx1">
                    <a:lumMod val="65000"/>
                    <a:lumOff val="35000"/>
                  </a:schemeClr>
                </a:solidFill>
                <a:latin typeface="微软雅黑" pitchFamily="34" charset="-122"/>
                <a:ea typeface="微软雅黑" pitchFamily="34" charset="-122"/>
              </a:rPr>
              <a:t>实验结果，实验结果</a:t>
            </a:r>
            <a:r>
              <a:rPr lang="zh-CN" altLang="en-US" sz="1600" dirty="0">
                <a:solidFill>
                  <a:schemeClr val="tx1">
                    <a:lumMod val="65000"/>
                    <a:lumOff val="35000"/>
                  </a:schemeClr>
                </a:solidFill>
                <a:latin typeface="微软雅黑" pitchFamily="34" charset="-122"/>
                <a:ea typeface="微软雅黑" pitchFamily="34" charset="-122"/>
              </a:rPr>
              <a:t>通过收集群体状态改变程度衡量</a:t>
            </a:r>
            <a:r>
              <a:rPr lang="zh-CN" altLang="zh-CN" sz="1600" dirty="0">
                <a:solidFill>
                  <a:schemeClr val="tx1">
                    <a:lumMod val="65000"/>
                    <a:lumOff val="35000"/>
                  </a:schemeClr>
                </a:solidFill>
                <a:latin typeface="微软雅黑" pitchFamily="34" charset="-122"/>
                <a:ea typeface="微软雅黑" pitchFamily="34" charset="-122"/>
              </a:rPr>
              <a:t>。此外，每次实验群体都是随机生成，短时扰动实验每次重复都没有联系，每次实验结果都不会被上一次实验所影响。</a:t>
            </a:r>
          </a:p>
          <a:p>
            <a:endParaRPr lang="zh-CN" altLang="en-US" dirty="0"/>
          </a:p>
        </p:txBody>
      </p:sp>
      <p:sp>
        <p:nvSpPr>
          <p:cNvPr id="6" name="TextBox 5"/>
          <p:cNvSpPr txBox="1"/>
          <p:nvPr/>
        </p:nvSpPr>
        <p:spPr>
          <a:xfrm>
            <a:off x="1345059" y="3779748"/>
            <a:ext cx="1656184" cy="369332"/>
          </a:xfrm>
          <a:prstGeom prst="rect">
            <a:avLst/>
          </a:prstGeom>
          <a:noFill/>
        </p:spPr>
        <p:txBody>
          <a:bodyPr wrap="square" rtlCol="0">
            <a:spAutoFit/>
          </a:bodyPr>
          <a:lstStyle/>
          <a:p>
            <a:r>
              <a:rPr lang="zh-CN" altLang="en-US" b="1" dirty="0" smtClean="0">
                <a:solidFill>
                  <a:schemeClr val="accent5">
                    <a:lumMod val="75000"/>
                  </a:schemeClr>
                </a:solidFill>
              </a:rPr>
              <a:t>对照组：</a:t>
            </a:r>
            <a:endParaRPr lang="zh-CN" altLang="en-US" b="1" dirty="0">
              <a:solidFill>
                <a:schemeClr val="accent5">
                  <a:lumMod val="75000"/>
                </a:schemeClr>
              </a:solidFill>
            </a:endParaRPr>
          </a:p>
        </p:txBody>
      </p:sp>
      <p:sp>
        <p:nvSpPr>
          <p:cNvPr id="7" name="TextBox 6"/>
          <p:cNvSpPr txBox="1"/>
          <p:nvPr/>
        </p:nvSpPr>
        <p:spPr>
          <a:xfrm>
            <a:off x="1633091" y="4221088"/>
            <a:ext cx="8856984" cy="1692771"/>
          </a:xfrm>
          <a:prstGeom prst="rect">
            <a:avLst/>
          </a:prstGeom>
          <a:noFill/>
        </p:spPr>
        <p:txBody>
          <a:bodyPr wrap="square" rtlCol="0">
            <a:spAutoFit/>
          </a:bodyPr>
          <a:lstStyle/>
          <a:p>
            <a:pPr>
              <a:lnSpc>
                <a:spcPct val="130000"/>
              </a:lnSpc>
              <a:spcBef>
                <a:spcPct val="0"/>
              </a:spcBef>
            </a:pPr>
            <a:r>
              <a:rPr lang="zh-CN" altLang="zh-CN" sz="1600" dirty="0">
                <a:solidFill>
                  <a:schemeClr val="tx1">
                    <a:lumMod val="65000"/>
                    <a:lumOff val="35000"/>
                  </a:schemeClr>
                </a:solidFill>
                <a:latin typeface="微软雅黑" pitchFamily="34" charset="-122"/>
                <a:ea typeface="微软雅黑" pitchFamily="34" charset="-122"/>
              </a:rPr>
              <a:t>实验为了方便与有序群集运动进行比较，在有关参数设置上要与有序群体保持一致，如迭代次数，扰动施加时间等。此外，为了使群体在扰动施加前保持无序状态，初始参数都应该低于最优取值区间。模型中参数设置完成后首先不施加扰动进行运行，观测序参量的整体表现，必须保证整个过程中序参量不能超过</a:t>
            </a:r>
            <a:r>
              <a:rPr lang="en-US" altLang="zh-CN" sz="1600" dirty="0">
                <a:solidFill>
                  <a:schemeClr val="tx1">
                    <a:lumMod val="65000"/>
                    <a:lumOff val="35000"/>
                  </a:schemeClr>
                </a:solidFill>
                <a:latin typeface="微软雅黑" pitchFamily="34" charset="-122"/>
                <a:ea typeface="微软雅黑" pitchFamily="34" charset="-122"/>
              </a:rPr>
              <a:t>0.8</a:t>
            </a:r>
            <a:r>
              <a:rPr lang="zh-CN" altLang="zh-CN" sz="1600" dirty="0">
                <a:solidFill>
                  <a:schemeClr val="tx1">
                    <a:lumMod val="65000"/>
                    <a:lumOff val="35000"/>
                  </a:schemeClr>
                </a:solidFill>
                <a:latin typeface="微软雅黑" pitchFamily="34" charset="-122"/>
                <a:ea typeface="微软雅黑" pitchFamily="34" charset="-122"/>
              </a:rPr>
              <a:t>才能达到实验要求，实验选取参数确定后施加扰动，整个实验选择在</a:t>
            </a:r>
            <a:r>
              <a:rPr lang="en-US" altLang="zh-CN" sz="1600" dirty="0">
                <a:solidFill>
                  <a:schemeClr val="tx1">
                    <a:lumMod val="65000"/>
                    <a:lumOff val="35000"/>
                  </a:schemeClr>
                </a:solidFill>
                <a:latin typeface="微软雅黑" pitchFamily="34" charset="-122"/>
                <a:ea typeface="微软雅黑" pitchFamily="34" charset="-122"/>
              </a:rPr>
              <a:t>100</a:t>
            </a:r>
            <a:r>
              <a:rPr lang="zh-CN" altLang="zh-CN" sz="1600" dirty="0">
                <a:solidFill>
                  <a:schemeClr val="tx1">
                    <a:lumMod val="65000"/>
                    <a:lumOff val="35000"/>
                  </a:schemeClr>
                </a:solidFill>
                <a:latin typeface="微软雅黑" pitchFamily="34" charset="-122"/>
                <a:ea typeface="微软雅黑" pitchFamily="34" charset="-122"/>
              </a:rPr>
              <a:t>个粒子的群体中进行了多组每组一百次的重复试验。</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14" name="TextBox 13"/>
          <p:cNvSpPr txBox="1"/>
          <p:nvPr/>
        </p:nvSpPr>
        <p:spPr>
          <a:xfrm>
            <a:off x="1273051" y="1916832"/>
            <a:ext cx="1656184" cy="369332"/>
          </a:xfrm>
          <a:prstGeom prst="rect">
            <a:avLst/>
          </a:prstGeom>
          <a:noFill/>
        </p:spPr>
        <p:txBody>
          <a:bodyPr wrap="square" rtlCol="0">
            <a:spAutoFit/>
          </a:bodyPr>
          <a:lstStyle/>
          <a:p>
            <a:r>
              <a:rPr lang="zh-CN" altLang="en-US" b="1" dirty="0">
                <a:solidFill>
                  <a:schemeClr val="accent5">
                    <a:lumMod val="75000"/>
                  </a:schemeClr>
                </a:solidFill>
              </a:rPr>
              <a:t>实验</a:t>
            </a:r>
            <a:r>
              <a:rPr lang="zh-CN" altLang="en-US" b="1" dirty="0" smtClean="0">
                <a:solidFill>
                  <a:schemeClr val="accent5">
                    <a:lumMod val="75000"/>
                  </a:schemeClr>
                </a:solidFill>
              </a:rPr>
              <a:t>组：</a:t>
            </a:r>
            <a:endParaRPr lang="zh-CN" altLang="en-US" b="1" dirty="0">
              <a:solidFill>
                <a:schemeClr val="accent5">
                  <a:lumMod val="75000"/>
                </a:schemeClr>
              </a:solidFill>
            </a:endParaRPr>
          </a:p>
        </p:txBody>
      </p:sp>
    </p:spTree>
    <p:extLst>
      <p:ext uri="{BB962C8B-B14F-4D97-AF65-F5344CB8AC3E}">
        <p14:creationId xmlns:p14="http://schemas.microsoft.com/office/powerpoint/2010/main" val="20392549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模拟</a:t>
            </a:r>
            <a:r>
              <a:rPr lang="zh-CN" altLang="en-US" dirty="0" smtClean="0">
                <a:solidFill>
                  <a:schemeClr val="bg1"/>
                </a:solidFill>
                <a:latin typeface="微软雅黑" pitchFamily="34" charset="-122"/>
                <a:ea typeface="微软雅黑" pitchFamily="34" charset="-122"/>
              </a:rPr>
              <a:t>结果</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2" name="图片 11"/>
          <p:cNvPicPr/>
          <p:nvPr/>
        </p:nvPicPr>
        <p:blipFill>
          <a:blip r:embed="rId4">
            <a:extLst>
              <a:ext uri="{28A0092B-C50C-407E-A947-70E740481C1C}">
                <a14:useLocalDpi xmlns:a14="http://schemas.microsoft.com/office/drawing/2010/main" val="0"/>
              </a:ext>
            </a:extLst>
          </a:blip>
          <a:stretch>
            <a:fillRect/>
          </a:stretch>
        </p:blipFill>
        <p:spPr>
          <a:xfrm>
            <a:off x="1191515" y="1196752"/>
            <a:ext cx="10162656" cy="4248472"/>
          </a:xfrm>
          <a:prstGeom prst="rect">
            <a:avLst/>
          </a:prstGeom>
        </p:spPr>
      </p:pic>
      <p:sp>
        <p:nvSpPr>
          <p:cNvPr id="3" name="矩形 2"/>
          <p:cNvSpPr/>
          <p:nvPr/>
        </p:nvSpPr>
        <p:spPr>
          <a:xfrm>
            <a:off x="3466098" y="5805264"/>
            <a:ext cx="5262979" cy="369332"/>
          </a:xfrm>
          <a:prstGeom prst="rect">
            <a:avLst/>
          </a:prstGeom>
        </p:spPr>
        <p:txBody>
          <a:bodyPr wrap="none">
            <a:spAutoFit/>
          </a:bodyPr>
          <a:lstStyle/>
          <a:p>
            <a:r>
              <a:rPr lang="zh-CN" altLang="en-US" b="1" dirty="0"/>
              <a:t>群集运动产生和维持内在机理即是自组织临界现象</a:t>
            </a:r>
          </a:p>
        </p:txBody>
      </p:sp>
    </p:spTree>
    <p:extLst>
      <p:ext uri="{BB962C8B-B14F-4D97-AF65-F5344CB8AC3E}">
        <p14:creationId xmlns:p14="http://schemas.microsoft.com/office/powerpoint/2010/main" val="2743070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模拟结果</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627" y="1422302"/>
            <a:ext cx="5125166" cy="378195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32" y="1412776"/>
            <a:ext cx="5115639" cy="3810532"/>
          </a:xfrm>
          <a:prstGeom prst="rect">
            <a:avLst/>
          </a:prstGeom>
        </p:spPr>
      </p:pic>
      <p:sp>
        <p:nvSpPr>
          <p:cNvPr id="10" name="TextBox 9"/>
          <p:cNvSpPr txBox="1"/>
          <p:nvPr/>
        </p:nvSpPr>
        <p:spPr>
          <a:xfrm>
            <a:off x="3681590" y="5888582"/>
            <a:ext cx="6480720" cy="369332"/>
          </a:xfrm>
          <a:prstGeom prst="rect">
            <a:avLst/>
          </a:prstGeom>
          <a:noFill/>
        </p:spPr>
        <p:txBody>
          <a:bodyPr wrap="square" rtlCol="0">
            <a:spAutoFit/>
          </a:bodyPr>
          <a:lstStyle/>
          <a:p>
            <a:r>
              <a:rPr lang="zh-CN" altLang="en-US" b="1" dirty="0" smtClean="0"/>
              <a:t>群体固有观念可以通过外来新信息被改变</a:t>
            </a:r>
            <a:endParaRPr lang="zh-CN" altLang="en-US" b="1" dirty="0"/>
          </a:p>
        </p:txBody>
      </p:sp>
    </p:spTree>
    <p:extLst>
      <p:ext uri="{BB962C8B-B14F-4D97-AF65-F5344CB8AC3E}">
        <p14:creationId xmlns:p14="http://schemas.microsoft.com/office/powerpoint/2010/main" val="40003945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问题</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5" name="TextBox 4"/>
          <p:cNvSpPr txBox="1"/>
          <p:nvPr/>
        </p:nvSpPr>
        <p:spPr>
          <a:xfrm>
            <a:off x="2137147" y="2967335"/>
            <a:ext cx="7344816" cy="461665"/>
          </a:xfrm>
          <a:prstGeom prst="rect">
            <a:avLst/>
          </a:prstGeom>
          <a:noFill/>
        </p:spPr>
        <p:txBody>
          <a:bodyPr wrap="square" rtlCol="0">
            <a:spAutoFit/>
          </a:bodyPr>
          <a:lstStyle/>
          <a:p>
            <a:r>
              <a:rPr lang="zh-CN" altLang="en-US" sz="2400" b="1" dirty="0" smtClean="0"/>
              <a:t>扰动时间长短对临界态群体中的信息传播有什么影响？</a:t>
            </a:r>
            <a:endParaRPr lang="zh-CN" altLang="en-US" sz="2400" b="1" dirty="0"/>
          </a:p>
        </p:txBody>
      </p:sp>
      <p:sp>
        <p:nvSpPr>
          <p:cNvPr id="3" name="TextBox 2"/>
          <p:cNvSpPr txBox="1"/>
          <p:nvPr/>
        </p:nvSpPr>
        <p:spPr>
          <a:xfrm>
            <a:off x="913011" y="1844824"/>
            <a:ext cx="3888432" cy="584775"/>
          </a:xfrm>
          <a:prstGeom prst="rect">
            <a:avLst/>
          </a:prstGeom>
          <a:noFill/>
        </p:spPr>
        <p:txBody>
          <a:bodyPr wrap="square" rtlCol="0">
            <a:spAutoFit/>
          </a:bodyPr>
          <a:lstStyle/>
          <a:p>
            <a:r>
              <a:rPr lang="zh-CN" altLang="en-US" sz="3200" b="1" dirty="0" smtClean="0">
                <a:solidFill>
                  <a:schemeClr val="accent5">
                    <a:lumMod val="75000"/>
                  </a:schemeClr>
                </a:solidFill>
                <a:latin typeface="微软雅黑" pitchFamily="34" charset="-122"/>
                <a:ea typeface="微软雅黑" pitchFamily="34" charset="-122"/>
              </a:rPr>
              <a:t>问题三：</a:t>
            </a:r>
            <a:endParaRPr lang="zh-CN" altLang="en-US" sz="3200" b="1" dirty="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691807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30423"/>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方案</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TextBox 2"/>
          <p:cNvSpPr txBox="1"/>
          <p:nvPr/>
        </p:nvSpPr>
        <p:spPr>
          <a:xfrm>
            <a:off x="1057027" y="1196752"/>
            <a:ext cx="3888432" cy="584775"/>
          </a:xfrm>
          <a:prstGeom prst="rect">
            <a:avLst/>
          </a:prstGeom>
          <a:noFill/>
        </p:spPr>
        <p:txBody>
          <a:bodyPr wrap="square" rtlCol="0">
            <a:spAutoFit/>
          </a:bodyPr>
          <a:lstStyle/>
          <a:p>
            <a:r>
              <a:rPr lang="zh-CN" altLang="en-US" sz="3200" b="1" dirty="0">
                <a:solidFill>
                  <a:schemeClr val="accent5">
                    <a:lumMod val="75000"/>
                  </a:schemeClr>
                </a:solidFill>
                <a:latin typeface="微软雅黑" pitchFamily="34" charset="-122"/>
                <a:ea typeface="微软雅黑" pitchFamily="34" charset="-122"/>
              </a:rPr>
              <a:t>实验方案：</a:t>
            </a:r>
          </a:p>
        </p:txBody>
      </p:sp>
      <p:sp>
        <p:nvSpPr>
          <p:cNvPr id="5" name="TextBox 4"/>
          <p:cNvSpPr txBox="1"/>
          <p:nvPr/>
        </p:nvSpPr>
        <p:spPr>
          <a:xfrm>
            <a:off x="1633091" y="2643414"/>
            <a:ext cx="8712968" cy="1982979"/>
          </a:xfrm>
          <a:prstGeom prst="rect">
            <a:avLst/>
          </a:prstGeom>
          <a:noFill/>
        </p:spPr>
        <p:txBody>
          <a:bodyPr wrap="square" rtlCol="0">
            <a:spAutoFit/>
          </a:bodyPr>
          <a:lstStyle/>
          <a:p>
            <a:pPr>
              <a:lnSpc>
                <a:spcPct val="130000"/>
              </a:lnSpc>
              <a:spcBef>
                <a:spcPct val="0"/>
              </a:spcBef>
            </a:pPr>
            <a:r>
              <a:rPr lang="zh-CN" altLang="zh-CN" sz="1600" dirty="0">
                <a:solidFill>
                  <a:schemeClr val="tx1">
                    <a:lumMod val="65000"/>
                    <a:lumOff val="35000"/>
                  </a:schemeClr>
                </a:solidFill>
                <a:latin typeface="微软雅黑" pitchFamily="34" charset="-122"/>
                <a:ea typeface="微软雅黑" pitchFamily="34" charset="-122"/>
              </a:rPr>
              <a:t>实验以短时扰动为对照组，本实验中需要保证除扰动时间之外的所有实验参数与短时扰动实验保持一致。此外，为了进一步产生有说服力的实验结果，我们将实验中扰动时间进行多次实验后确定间隔时间为</a:t>
            </a:r>
            <a:r>
              <a:rPr lang="en-US" altLang="zh-CN" sz="1600" dirty="0">
                <a:solidFill>
                  <a:schemeClr val="tx1">
                    <a:lumMod val="65000"/>
                    <a:lumOff val="35000"/>
                  </a:schemeClr>
                </a:solidFill>
                <a:latin typeface="微软雅黑" pitchFamily="34" charset="-122"/>
                <a:ea typeface="微软雅黑" pitchFamily="34" charset="-122"/>
              </a:rPr>
              <a:t>100</a:t>
            </a:r>
            <a:r>
              <a:rPr lang="zh-CN" altLang="zh-CN" sz="1600" dirty="0">
                <a:solidFill>
                  <a:schemeClr val="tx1">
                    <a:lumMod val="65000"/>
                    <a:lumOff val="35000"/>
                  </a:schemeClr>
                </a:solidFill>
                <a:latin typeface="微软雅黑" pitchFamily="34" charset="-122"/>
                <a:ea typeface="微软雅黑" pitchFamily="34" charset="-122"/>
              </a:rPr>
              <a:t>次迭代。间隔时间起始阶段为</a:t>
            </a:r>
            <a:r>
              <a:rPr lang="en-US" altLang="zh-CN" sz="1600" dirty="0">
                <a:solidFill>
                  <a:schemeClr val="tx1">
                    <a:lumMod val="65000"/>
                    <a:lumOff val="35000"/>
                  </a:schemeClr>
                </a:solidFill>
                <a:latin typeface="微软雅黑" pitchFamily="34" charset="-122"/>
                <a:ea typeface="微软雅黑" pitchFamily="34" charset="-122"/>
              </a:rPr>
              <a:t>100</a:t>
            </a:r>
            <a:r>
              <a:rPr lang="zh-CN" altLang="zh-CN" sz="1600" dirty="0">
                <a:solidFill>
                  <a:schemeClr val="tx1">
                    <a:lumMod val="65000"/>
                    <a:lumOff val="35000"/>
                  </a:schemeClr>
                </a:solidFill>
                <a:latin typeface="微软雅黑" pitchFamily="34" charset="-122"/>
                <a:ea typeface="微软雅黑" pitchFamily="34" charset="-122"/>
              </a:rPr>
              <a:t>，最久持续时间为</a:t>
            </a:r>
            <a:r>
              <a:rPr lang="en-US" altLang="zh-CN" sz="1600" dirty="0">
                <a:solidFill>
                  <a:schemeClr val="tx1">
                    <a:lumMod val="65000"/>
                    <a:lumOff val="35000"/>
                  </a:schemeClr>
                </a:solidFill>
                <a:latin typeface="微软雅黑" pitchFamily="34" charset="-122"/>
                <a:ea typeface="微软雅黑" pitchFamily="34" charset="-122"/>
              </a:rPr>
              <a:t>1000</a:t>
            </a:r>
            <a:r>
              <a:rPr lang="zh-CN" altLang="zh-CN" sz="1600" dirty="0">
                <a:solidFill>
                  <a:schemeClr val="tx1">
                    <a:lumMod val="65000"/>
                    <a:lumOff val="35000"/>
                  </a:schemeClr>
                </a:solidFill>
                <a:latin typeface="微软雅黑" pitchFamily="34" charset="-122"/>
                <a:ea typeface="微软雅黑" pitchFamily="34" charset="-122"/>
              </a:rPr>
              <a:t>，实验结果将从中截取一部分进行说明。本节实验的评价标准为改变群体原有运动状态的成功率，当结果大于百分之九十五时即认为实验中群体原有状态已经被改变。低于百分之八十的结果便认为群体原有状态已经未被改变。</a:t>
            </a:r>
            <a:endParaRPr lang="zh-CN" altLang="en-US" sz="16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9903563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smtClean="0">
                <a:solidFill>
                  <a:schemeClr val="accent5">
                    <a:lumMod val="60000"/>
                    <a:lumOff val="40000"/>
                  </a:schemeClr>
                </a:solidFill>
                <a:latin typeface="微软雅黑" pitchFamily="34" charset="-122"/>
                <a:ea typeface="微软雅黑" pitchFamily="34" charset="-122"/>
              </a:rPr>
              <a:t>CONTENTS</a:t>
            </a:r>
            <a:endParaRPr lang="zh-CN" altLang="en-US" b="1" dirty="0">
              <a:solidFill>
                <a:schemeClr val="accent5">
                  <a:lumMod val="60000"/>
                  <a:lumOff val="40000"/>
                </a:schemeClr>
              </a:solidFill>
              <a:latin typeface="微软雅黑" pitchFamily="34" charset="-122"/>
              <a:ea typeface="微软雅黑" pitchFamily="34" charset="-122"/>
            </a:endParaRPr>
          </a:p>
        </p:txBody>
      </p:sp>
      <p:sp>
        <p:nvSpPr>
          <p:cNvPr id="60" name="Freeform 5"/>
          <p:cNvSpPr>
            <a:spLocks/>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smtClean="0">
                <a:solidFill>
                  <a:schemeClr val="accent5">
                    <a:lumMod val="60000"/>
                    <a:lumOff val="40000"/>
                  </a:schemeClr>
                </a:solidFill>
                <a:latin typeface="微软雅黑" pitchFamily="34" charset="-122"/>
                <a:ea typeface="微软雅黑" pitchFamily="34" charset="-122"/>
              </a:rPr>
              <a:t>目 录</a:t>
            </a:r>
            <a:endParaRPr lang="zh-CN" altLang="en-US" sz="4400" b="1" dirty="0">
              <a:solidFill>
                <a:schemeClr val="accent5">
                  <a:lumMod val="60000"/>
                  <a:lumOff val="40000"/>
                </a:schemeClr>
              </a:solidFill>
              <a:latin typeface="微软雅黑" pitchFamily="34" charset="-122"/>
              <a:ea typeface="微软雅黑" pitchFamily="34" charset="-122"/>
            </a:endParaRPr>
          </a:p>
        </p:txBody>
      </p:sp>
      <p:sp>
        <p:nvSpPr>
          <p:cNvPr id="62" name="Freeform 5"/>
          <p:cNvSpPr>
            <a:spLocks/>
          </p:cNvSpPr>
          <p:nvPr/>
        </p:nvSpPr>
        <p:spPr bwMode="auto">
          <a:xfrm>
            <a:off x="1889261"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
          <p:cNvSpPr>
            <a:spLocks/>
          </p:cNvSpPr>
          <p:nvPr/>
        </p:nvSpPr>
        <p:spPr bwMode="auto">
          <a:xfrm>
            <a:off x="5521523"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
          <p:cNvSpPr>
            <a:spLocks/>
          </p:cNvSpPr>
          <p:nvPr/>
        </p:nvSpPr>
        <p:spPr bwMode="auto">
          <a:xfrm>
            <a:off x="868987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26"/>
          <p:cNvSpPr>
            <a:spLocks noChangeAspect="1" noEditPoints="1"/>
          </p:cNvSpPr>
          <p:nvPr/>
        </p:nvSpPr>
        <p:spPr bwMode="auto">
          <a:xfrm>
            <a:off x="2319973" y="3312537"/>
            <a:ext cx="452469" cy="56617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grpSp>
        <p:nvGrpSpPr>
          <p:cNvPr id="69" name="组合 68"/>
          <p:cNvGrpSpPr>
            <a:grpSpLocks noChangeAspect="1"/>
          </p:cNvGrpSpPr>
          <p:nvPr/>
        </p:nvGrpSpPr>
        <p:grpSpPr>
          <a:xfrm>
            <a:off x="5897092" y="3324324"/>
            <a:ext cx="632543" cy="542603"/>
            <a:chOff x="5084763" y="971548"/>
            <a:chExt cx="323865" cy="277813"/>
          </a:xfrm>
          <a:solidFill>
            <a:schemeClr val="accent5">
              <a:lumMod val="60000"/>
              <a:lumOff val="40000"/>
            </a:schemeClr>
          </a:solidFill>
        </p:grpSpPr>
        <p:sp>
          <p:nvSpPr>
            <p:cNvPr id="7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grpSp>
      <p:sp>
        <p:nvSpPr>
          <p:cNvPr id="74" name="Freeform 206"/>
          <p:cNvSpPr>
            <a:spLocks noChangeAspect="1" noEditPoints="1"/>
          </p:cNvSpPr>
          <p:nvPr/>
        </p:nvSpPr>
        <p:spPr bwMode="auto">
          <a:xfrm>
            <a:off x="9162039" y="3299323"/>
            <a:ext cx="463940" cy="5608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75" name="矩形 74"/>
          <p:cNvSpPr/>
          <p:nvPr/>
        </p:nvSpPr>
        <p:spPr>
          <a:xfrm>
            <a:off x="2094016" y="4270669"/>
            <a:ext cx="984180"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spcBef>
                <a:spcPts val="500"/>
              </a:spcBef>
              <a:spcAft>
                <a:spcPts val="0"/>
              </a:spcAft>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F</a:t>
            </a: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oreword</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5521523"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内容</a:t>
            </a:r>
            <a:endPar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 C</a:t>
            </a: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ontent</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矩形 78"/>
          <p:cNvSpPr/>
          <p:nvPr/>
        </p:nvSpPr>
        <p:spPr>
          <a:xfrm>
            <a:off x="8761883"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p>
          <a:p>
            <a:pPr algn="ctr">
              <a:spcBef>
                <a:spcPts val="500"/>
              </a:spcBef>
              <a:spcAft>
                <a:spcPts val="0"/>
              </a:spcAft>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Summary</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026617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anim calcmode="lin" valueType="num">
                                      <p:cBhvr>
                                        <p:cTn id="25" dur="500" fill="hold"/>
                                        <p:tgtEl>
                                          <p:spTgt spid="62"/>
                                        </p:tgtEl>
                                        <p:attrNameLst>
                                          <p:attrName>ppt_x</p:attrName>
                                        </p:attrNameLst>
                                      </p:cBhvr>
                                      <p:tavLst>
                                        <p:tav tm="0">
                                          <p:val>
                                            <p:fltVal val="0.5"/>
                                          </p:val>
                                        </p:tav>
                                        <p:tav tm="100000">
                                          <p:val>
                                            <p:strVal val="#ppt_x"/>
                                          </p:val>
                                        </p:tav>
                                      </p:tavLst>
                                    </p:anim>
                                    <p:anim calcmode="lin" valueType="num">
                                      <p:cBhvr>
                                        <p:cTn id="26" dur="500" fill="hold"/>
                                        <p:tgtEl>
                                          <p:spTgt spid="62"/>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ppt_w</p:attrName>
                                        </p:attrNameLst>
                                      </p:cBhvr>
                                      <p:tavLst>
                                        <p:tav tm="0">
                                          <p:val>
                                            <p:fltVal val="0"/>
                                          </p:val>
                                        </p:tav>
                                        <p:tav tm="100000">
                                          <p:val>
                                            <p:strVal val="#ppt_w"/>
                                          </p:val>
                                        </p:tav>
                                      </p:tavLst>
                                    </p:anim>
                                    <p:anim calcmode="lin" valueType="num">
                                      <p:cBhvr>
                                        <p:cTn id="30" dur="500" fill="hold"/>
                                        <p:tgtEl>
                                          <p:spTgt spid="64"/>
                                        </p:tgtEl>
                                        <p:attrNameLst>
                                          <p:attrName>ppt_h</p:attrName>
                                        </p:attrNameLst>
                                      </p:cBhvr>
                                      <p:tavLst>
                                        <p:tav tm="0">
                                          <p:val>
                                            <p:fltVal val="0"/>
                                          </p:val>
                                        </p:tav>
                                        <p:tav tm="100000">
                                          <p:val>
                                            <p:strVal val="#ppt_h"/>
                                          </p:val>
                                        </p:tav>
                                      </p:tavLst>
                                    </p:anim>
                                    <p:animEffect transition="in" filter="fade">
                                      <p:cBhvr>
                                        <p:cTn id="31" dur="500"/>
                                        <p:tgtEl>
                                          <p:spTgt spid="64"/>
                                        </p:tgtEl>
                                      </p:cBhvr>
                                    </p:animEffect>
                                    <p:anim calcmode="lin" valueType="num">
                                      <p:cBhvr>
                                        <p:cTn id="32" dur="500" fill="hold"/>
                                        <p:tgtEl>
                                          <p:spTgt spid="64"/>
                                        </p:tgtEl>
                                        <p:attrNameLst>
                                          <p:attrName>ppt_x</p:attrName>
                                        </p:attrNameLst>
                                      </p:cBhvr>
                                      <p:tavLst>
                                        <p:tav tm="0">
                                          <p:val>
                                            <p:fltVal val="0.5"/>
                                          </p:val>
                                        </p:tav>
                                        <p:tav tm="100000">
                                          <p:val>
                                            <p:strVal val="#ppt_x"/>
                                          </p:val>
                                        </p:tav>
                                      </p:tavLst>
                                    </p:anim>
                                    <p:anim calcmode="lin" valueType="num">
                                      <p:cBhvr>
                                        <p:cTn id="33" dur="500" fill="hold"/>
                                        <p:tgtEl>
                                          <p:spTgt spid="64"/>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66"/>
                                        </p:tgtEl>
                                        <p:attrNameLst>
                                          <p:attrName>style.visibility</p:attrName>
                                        </p:attrNameLst>
                                      </p:cBhvr>
                                      <p:to>
                                        <p:strVal val="visible"/>
                                      </p:to>
                                    </p:set>
                                    <p:anim calcmode="lin" valueType="num">
                                      <p:cBhvr>
                                        <p:cTn id="36" dur="500" fill="hold"/>
                                        <p:tgtEl>
                                          <p:spTgt spid="66"/>
                                        </p:tgtEl>
                                        <p:attrNameLst>
                                          <p:attrName>ppt_w</p:attrName>
                                        </p:attrNameLst>
                                      </p:cBhvr>
                                      <p:tavLst>
                                        <p:tav tm="0">
                                          <p:val>
                                            <p:fltVal val="0"/>
                                          </p:val>
                                        </p:tav>
                                        <p:tav tm="100000">
                                          <p:val>
                                            <p:strVal val="#ppt_w"/>
                                          </p:val>
                                        </p:tav>
                                      </p:tavLst>
                                    </p:anim>
                                    <p:anim calcmode="lin" valueType="num">
                                      <p:cBhvr>
                                        <p:cTn id="37" dur="500" fill="hold"/>
                                        <p:tgtEl>
                                          <p:spTgt spid="66"/>
                                        </p:tgtEl>
                                        <p:attrNameLst>
                                          <p:attrName>ppt_h</p:attrName>
                                        </p:attrNameLst>
                                      </p:cBhvr>
                                      <p:tavLst>
                                        <p:tav tm="0">
                                          <p:val>
                                            <p:fltVal val="0"/>
                                          </p:val>
                                        </p:tav>
                                        <p:tav tm="100000">
                                          <p:val>
                                            <p:strVal val="#ppt_h"/>
                                          </p:val>
                                        </p:tav>
                                      </p:tavLst>
                                    </p:anim>
                                    <p:animEffect transition="in" filter="fade">
                                      <p:cBhvr>
                                        <p:cTn id="38" dur="500"/>
                                        <p:tgtEl>
                                          <p:spTgt spid="66"/>
                                        </p:tgtEl>
                                      </p:cBhvr>
                                    </p:animEffect>
                                    <p:anim calcmode="lin" valueType="num">
                                      <p:cBhvr>
                                        <p:cTn id="39" dur="500" fill="hold"/>
                                        <p:tgtEl>
                                          <p:spTgt spid="66"/>
                                        </p:tgtEl>
                                        <p:attrNameLst>
                                          <p:attrName>ppt_x</p:attrName>
                                        </p:attrNameLst>
                                      </p:cBhvr>
                                      <p:tavLst>
                                        <p:tav tm="0">
                                          <p:val>
                                            <p:fltVal val="0.5"/>
                                          </p:val>
                                        </p:tav>
                                        <p:tav tm="100000">
                                          <p:val>
                                            <p:strVal val="#ppt_x"/>
                                          </p:val>
                                        </p:tav>
                                      </p:tavLst>
                                    </p:anim>
                                    <p:anim calcmode="lin" valueType="num">
                                      <p:cBhvr>
                                        <p:cTn id="40" dur="500" fill="hold"/>
                                        <p:tgtEl>
                                          <p:spTgt spid="66"/>
                                        </p:tgtEl>
                                        <p:attrNameLst>
                                          <p:attrName>ppt_y</p:attrName>
                                        </p:attrNameLst>
                                      </p:cBhvr>
                                      <p:tavLst>
                                        <p:tav tm="0">
                                          <p:val>
                                            <p:fltVal val="0.5"/>
                                          </p:val>
                                        </p:tav>
                                        <p:tav tm="100000">
                                          <p:val>
                                            <p:strVal val="#ppt_y"/>
                                          </p:val>
                                        </p:tav>
                                      </p:tavLst>
                                    </p:anim>
                                  </p:childTnLst>
                                </p:cTn>
                              </p:par>
                              <p:par>
                                <p:cTn id="41" presetID="53" presetClass="entr" presetSubtype="16" fill="hold" grpId="0" nodeType="withEffect">
                                  <p:stCondLst>
                                    <p:cond delay="150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fltVal val="0"/>
                                          </p:val>
                                        </p:tav>
                                        <p:tav tm="100000">
                                          <p:val>
                                            <p:strVal val="#ppt_w"/>
                                          </p:val>
                                        </p:tav>
                                      </p:tavLst>
                                    </p:anim>
                                    <p:anim calcmode="lin" valueType="num">
                                      <p:cBhvr>
                                        <p:cTn id="44" dur="500" fill="hold"/>
                                        <p:tgtEl>
                                          <p:spTgt spid="67"/>
                                        </p:tgtEl>
                                        <p:attrNameLst>
                                          <p:attrName>ppt_h</p:attrName>
                                        </p:attrNameLst>
                                      </p:cBhvr>
                                      <p:tavLst>
                                        <p:tav tm="0">
                                          <p:val>
                                            <p:fltVal val="0"/>
                                          </p:val>
                                        </p:tav>
                                        <p:tav tm="100000">
                                          <p:val>
                                            <p:strVal val="#ppt_h"/>
                                          </p:val>
                                        </p:tav>
                                      </p:tavLst>
                                    </p:anim>
                                    <p:animEffect transition="in" filter="fade">
                                      <p:cBhvr>
                                        <p:cTn id="45" dur="500"/>
                                        <p:tgtEl>
                                          <p:spTgt spid="67"/>
                                        </p:tgtEl>
                                      </p:cBhvr>
                                    </p:animEffect>
                                  </p:childTnLst>
                                </p:cTn>
                              </p:par>
                              <p:par>
                                <p:cTn id="46" presetID="53" presetClass="entr" presetSubtype="16" fill="hold" nodeType="withEffect">
                                  <p:stCondLst>
                                    <p:cond delay="1500"/>
                                  </p:stCondLst>
                                  <p:childTnLst>
                                    <p:set>
                                      <p:cBhvr>
                                        <p:cTn id="47" dur="1" fill="hold">
                                          <p:stCondLst>
                                            <p:cond delay="0"/>
                                          </p:stCondLst>
                                        </p:cTn>
                                        <p:tgtEl>
                                          <p:spTgt spid="69"/>
                                        </p:tgtEl>
                                        <p:attrNameLst>
                                          <p:attrName>style.visibility</p:attrName>
                                        </p:attrNameLst>
                                      </p:cBhvr>
                                      <p:to>
                                        <p:strVal val="visible"/>
                                      </p:to>
                                    </p:set>
                                    <p:anim calcmode="lin" valueType="num">
                                      <p:cBhvr>
                                        <p:cTn id="48" dur="500" fill="hold"/>
                                        <p:tgtEl>
                                          <p:spTgt spid="69"/>
                                        </p:tgtEl>
                                        <p:attrNameLst>
                                          <p:attrName>ppt_w</p:attrName>
                                        </p:attrNameLst>
                                      </p:cBhvr>
                                      <p:tavLst>
                                        <p:tav tm="0">
                                          <p:val>
                                            <p:fltVal val="0"/>
                                          </p:val>
                                        </p:tav>
                                        <p:tav tm="100000">
                                          <p:val>
                                            <p:strVal val="#ppt_w"/>
                                          </p:val>
                                        </p:tav>
                                      </p:tavLst>
                                    </p:anim>
                                    <p:anim calcmode="lin" valueType="num">
                                      <p:cBhvr>
                                        <p:cTn id="49" dur="500" fill="hold"/>
                                        <p:tgtEl>
                                          <p:spTgt spid="69"/>
                                        </p:tgtEl>
                                        <p:attrNameLst>
                                          <p:attrName>ppt_h</p:attrName>
                                        </p:attrNameLst>
                                      </p:cBhvr>
                                      <p:tavLst>
                                        <p:tav tm="0">
                                          <p:val>
                                            <p:fltVal val="0"/>
                                          </p:val>
                                        </p:tav>
                                        <p:tav tm="100000">
                                          <p:val>
                                            <p:strVal val="#ppt_h"/>
                                          </p:val>
                                        </p:tav>
                                      </p:tavLst>
                                    </p:anim>
                                    <p:animEffect transition="in" filter="fade">
                                      <p:cBhvr>
                                        <p:cTn id="50" dur="500"/>
                                        <p:tgtEl>
                                          <p:spTgt spid="69"/>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74"/>
                                        </p:tgtEl>
                                        <p:attrNameLst>
                                          <p:attrName>style.visibility</p:attrName>
                                        </p:attrNameLst>
                                      </p:cBhvr>
                                      <p:to>
                                        <p:strVal val="visible"/>
                                      </p:to>
                                    </p:set>
                                    <p:anim calcmode="lin" valueType="num">
                                      <p:cBhvr>
                                        <p:cTn id="53" dur="500" fill="hold"/>
                                        <p:tgtEl>
                                          <p:spTgt spid="74"/>
                                        </p:tgtEl>
                                        <p:attrNameLst>
                                          <p:attrName>ppt_w</p:attrName>
                                        </p:attrNameLst>
                                      </p:cBhvr>
                                      <p:tavLst>
                                        <p:tav tm="0">
                                          <p:val>
                                            <p:fltVal val="0"/>
                                          </p:val>
                                        </p:tav>
                                        <p:tav tm="100000">
                                          <p:val>
                                            <p:strVal val="#ppt_w"/>
                                          </p:val>
                                        </p:tav>
                                      </p:tavLst>
                                    </p:anim>
                                    <p:anim calcmode="lin" valueType="num">
                                      <p:cBhvr>
                                        <p:cTn id="54" dur="500" fill="hold"/>
                                        <p:tgtEl>
                                          <p:spTgt spid="74"/>
                                        </p:tgtEl>
                                        <p:attrNameLst>
                                          <p:attrName>ppt_h</p:attrName>
                                        </p:attrNameLst>
                                      </p:cBhvr>
                                      <p:tavLst>
                                        <p:tav tm="0">
                                          <p:val>
                                            <p:fltVal val="0"/>
                                          </p:val>
                                        </p:tav>
                                        <p:tav tm="100000">
                                          <p:val>
                                            <p:strVal val="#ppt_h"/>
                                          </p:val>
                                        </p:tav>
                                      </p:tavLst>
                                    </p:anim>
                                    <p:animEffect transition="in" filter="fade">
                                      <p:cBhvr>
                                        <p:cTn id="55" dur="500"/>
                                        <p:tgtEl>
                                          <p:spTgt spid="74"/>
                                        </p:tgtEl>
                                      </p:cBhvr>
                                    </p:animEffect>
                                  </p:childTnLst>
                                </p:cTn>
                              </p:par>
                              <p:par>
                                <p:cTn id="56" presetID="22" presetClass="entr" presetSubtype="1" fill="hold" grpId="0" nodeType="withEffect">
                                  <p:stCondLst>
                                    <p:cond delay="2000"/>
                                  </p:stCondLst>
                                  <p:childTnLst>
                                    <p:set>
                                      <p:cBhvr>
                                        <p:cTn id="57" dur="1" fill="hold">
                                          <p:stCondLst>
                                            <p:cond delay="0"/>
                                          </p:stCondLst>
                                        </p:cTn>
                                        <p:tgtEl>
                                          <p:spTgt spid="75"/>
                                        </p:tgtEl>
                                        <p:attrNameLst>
                                          <p:attrName>style.visibility</p:attrName>
                                        </p:attrNameLst>
                                      </p:cBhvr>
                                      <p:to>
                                        <p:strVal val="visible"/>
                                      </p:to>
                                    </p:set>
                                    <p:animEffect transition="in" filter="wipe(up)">
                                      <p:cBhvr>
                                        <p:cTn id="58" dur="500"/>
                                        <p:tgtEl>
                                          <p:spTgt spid="75"/>
                                        </p:tgtEl>
                                      </p:cBhvr>
                                    </p:animEffect>
                                  </p:childTnLst>
                                </p:cTn>
                              </p:par>
                              <p:par>
                                <p:cTn id="59" presetID="22" presetClass="entr" presetSubtype="1" fill="hold" grpId="0" nodeType="withEffect">
                                  <p:stCondLst>
                                    <p:cond delay="2000"/>
                                  </p:stCondLst>
                                  <p:childTnLst>
                                    <p:set>
                                      <p:cBhvr>
                                        <p:cTn id="60" dur="1" fill="hold">
                                          <p:stCondLst>
                                            <p:cond delay="0"/>
                                          </p:stCondLst>
                                        </p:cTn>
                                        <p:tgtEl>
                                          <p:spTgt spid="77"/>
                                        </p:tgtEl>
                                        <p:attrNameLst>
                                          <p:attrName>style.visibility</p:attrName>
                                        </p:attrNameLst>
                                      </p:cBhvr>
                                      <p:to>
                                        <p:strVal val="visible"/>
                                      </p:to>
                                    </p:set>
                                    <p:animEffect transition="in" filter="wipe(up)">
                                      <p:cBhvr>
                                        <p:cTn id="61" dur="500"/>
                                        <p:tgtEl>
                                          <p:spTgt spid="77"/>
                                        </p:tgtEl>
                                      </p:cBhvr>
                                    </p:animEffect>
                                  </p:childTnLst>
                                </p:cTn>
                              </p:par>
                              <p:par>
                                <p:cTn id="62" presetID="22" presetClass="entr" presetSubtype="1" fill="hold" grpId="0" nodeType="withEffect">
                                  <p:stCondLst>
                                    <p:cond delay="2000"/>
                                  </p:stCondLst>
                                  <p:childTnLst>
                                    <p:set>
                                      <p:cBhvr>
                                        <p:cTn id="63" dur="1" fill="hold">
                                          <p:stCondLst>
                                            <p:cond delay="0"/>
                                          </p:stCondLst>
                                        </p:cTn>
                                        <p:tgtEl>
                                          <p:spTgt spid="79"/>
                                        </p:tgtEl>
                                        <p:attrNameLst>
                                          <p:attrName>style.visibility</p:attrName>
                                        </p:attrNameLst>
                                      </p:cBhvr>
                                      <p:to>
                                        <p:strVal val="visible"/>
                                      </p:to>
                                    </p:set>
                                    <p:animEffect transition="in" filter="wipe(up)">
                                      <p:cBhvr>
                                        <p:cTn id="64" dur="500"/>
                                        <p:tgtEl>
                                          <p:spTgt spid="79"/>
                                        </p:tgtEl>
                                      </p:cBhvr>
                                    </p:animEffect>
                                  </p:childTnLst>
                                </p:cTn>
                              </p:par>
                            </p:childTnLst>
                          </p:cTn>
                        </p:par>
                        <p:par>
                          <p:cTn id="65" fill="hold">
                            <p:stCondLst>
                              <p:cond delay="2500"/>
                            </p:stCondLst>
                            <p:childTnLst>
                              <p:par>
                                <p:cTn id="66" presetID="10"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64" grpId="0" animBg="1"/>
      <p:bldP spid="66" grpId="0" animBg="1"/>
      <p:bldP spid="67" grpId="0" animBg="1"/>
      <p:bldP spid="74" grpId="0" animBg="1"/>
      <p:bldP spid="75" grpId="0"/>
      <p:bldP spid="77" grpId="0"/>
      <p:bldP spid="79"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模拟结果</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1" name="图片 10"/>
          <p:cNvPicPr/>
          <p:nvPr/>
        </p:nvPicPr>
        <p:blipFill>
          <a:blip r:embed="rId4">
            <a:extLst>
              <a:ext uri="{28A0092B-C50C-407E-A947-70E740481C1C}">
                <a14:useLocalDpi xmlns:a14="http://schemas.microsoft.com/office/drawing/2010/main" val="0"/>
              </a:ext>
            </a:extLst>
          </a:blip>
          <a:stretch>
            <a:fillRect/>
          </a:stretch>
        </p:blipFill>
        <p:spPr>
          <a:xfrm>
            <a:off x="2281163" y="1052736"/>
            <a:ext cx="7560840" cy="4896544"/>
          </a:xfrm>
          <a:prstGeom prst="rect">
            <a:avLst/>
          </a:prstGeom>
        </p:spPr>
      </p:pic>
      <p:sp>
        <p:nvSpPr>
          <p:cNvPr id="3" name="TextBox 2"/>
          <p:cNvSpPr txBox="1"/>
          <p:nvPr/>
        </p:nvSpPr>
        <p:spPr>
          <a:xfrm>
            <a:off x="4369395" y="6165304"/>
            <a:ext cx="7416824" cy="369332"/>
          </a:xfrm>
          <a:prstGeom prst="rect">
            <a:avLst/>
          </a:prstGeom>
          <a:noFill/>
        </p:spPr>
        <p:txBody>
          <a:bodyPr wrap="square" rtlCol="0">
            <a:spAutoFit/>
          </a:bodyPr>
          <a:lstStyle/>
          <a:p>
            <a:r>
              <a:rPr lang="zh-CN" altLang="en-US" b="1" dirty="0" smtClean="0"/>
              <a:t>持续时间长短对信息效率有巨大影响</a:t>
            </a:r>
            <a:endParaRPr lang="zh-CN" altLang="en-US" b="1" dirty="0"/>
          </a:p>
        </p:txBody>
      </p:sp>
      <p:sp>
        <p:nvSpPr>
          <p:cNvPr id="4" name="TextBox 3"/>
          <p:cNvSpPr txBox="1"/>
          <p:nvPr/>
        </p:nvSpPr>
        <p:spPr>
          <a:xfrm>
            <a:off x="1561083" y="1988840"/>
            <a:ext cx="792088" cy="369332"/>
          </a:xfrm>
          <a:prstGeom prst="rect">
            <a:avLst/>
          </a:prstGeom>
          <a:noFill/>
        </p:spPr>
        <p:txBody>
          <a:bodyPr wrap="square" rtlCol="0">
            <a:spAutoFit/>
          </a:bodyPr>
          <a:lstStyle/>
          <a:p>
            <a:r>
              <a:rPr lang="en-US" altLang="zh-CN" dirty="0" smtClean="0"/>
              <a:t>19%</a:t>
            </a:r>
            <a:endParaRPr lang="zh-CN" altLang="en-US" dirty="0"/>
          </a:p>
        </p:txBody>
      </p:sp>
      <p:sp>
        <p:nvSpPr>
          <p:cNvPr id="13" name="TextBox 12"/>
          <p:cNvSpPr txBox="1"/>
          <p:nvPr/>
        </p:nvSpPr>
        <p:spPr>
          <a:xfrm>
            <a:off x="9914011" y="1990729"/>
            <a:ext cx="792088" cy="369332"/>
          </a:xfrm>
          <a:prstGeom prst="rect">
            <a:avLst/>
          </a:prstGeom>
          <a:noFill/>
        </p:spPr>
        <p:txBody>
          <a:bodyPr wrap="square" rtlCol="0">
            <a:spAutoFit/>
          </a:bodyPr>
          <a:lstStyle/>
          <a:p>
            <a:r>
              <a:rPr lang="en-US" altLang="zh-CN" dirty="0" smtClean="0"/>
              <a:t>17%</a:t>
            </a:r>
            <a:endParaRPr lang="zh-CN" altLang="en-US" dirty="0"/>
          </a:p>
        </p:txBody>
      </p:sp>
      <p:sp>
        <p:nvSpPr>
          <p:cNvPr id="14" name="TextBox 13"/>
          <p:cNvSpPr txBox="1"/>
          <p:nvPr/>
        </p:nvSpPr>
        <p:spPr>
          <a:xfrm>
            <a:off x="1561083" y="4437112"/>
            <a:ext cx="792088" cy="369332"/>
          </a:xfrm>
          <a:prstGeom prst="rect">
            <a:avLst/>
          </a:prstGeom>
          <a:noFill/>
        </p:spPr>
        <p:txBody>
          <a:bodyPr wrap="square" rtlCol="0">
            <a:spAutoFit/>
          </a:bodyPr>
          <a:lstStyle/>
          <a:p>
            <a:r>
              <a:rPr lang="en-US" altLang="zh-CN" dirty="0" smtClean="0"/>
              <a:t>17%</a:t>
            </a:r>
            <a:endParaRPr lang="zh-CN" altLang="en-US" dirty="0"/>
          </a:p>
        </p:txBody>
      </p:sp>
      <p:sp>
        <p:nvSpPr>
          <p:cNvPr id="15" name="TextBox 14"/>
          <p:cNvSpPr txBox="1"/>
          <p:nvPr/>
        </p:nvSpPr>
        <p:spPr>
          <a:xfrm>
            <a:off x="9914011" y="4412771"/>
            <a:ext cx="792088" cy="369332"/>
          </a:xfrm>
          <a:prstGeom prst="rect">
            <a:avLst/>
          </a:prstGeom>
          <a:noFill/>
        </p:spPr>
        <p:txBody>
          <a:bodyPr wrap="square" rtlCol="0">
            <a:spAutoFit/>
          </a:bodyPr>
          <a:lstStyle/>
          <a:p>
            <a:r>
              <a:rPr lang="en-US" altLang="zh-CN" dirty="0" smtClean="0"/>
              <a:t>13%</a:t>
            </a:r>
            <a:endParaRPr lang="zh-CN" altLang="en-US" dirty="0"/>
          </a:p>
        </p:txBody>
      </p:sp>
    </p:spTree>
    <p:extLst>
      <p:ext uri="{BB962C8B-B14F-4D97-AF65-F5344CB8AC3E}">
        <p14:creationId xmlns:p14="http://schemas.microsoft.com/office/powerpoint/2010/main" val="37697288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系统展示</a:t>
            </a:r>
            <a:endParaRPr lang="en-US" altLang="zh-CN" dirty="0" smtClean="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763" y="1052736"/>
            <a:ext cx="10058400" cy="5243265"/>
          </a:xfrm>
          <a:prstGeom prst="rect">
            <a:avLst/>
          </a:prstGeom>
        </p:spPr>
      </p:pic>
    </p:spTree>
    <p:extLst>
      <p:ext uri="{BB962C8B-B14F-4D97-AF65-F5344CB8AC3E}">
        <p14:creationId xmlns:p14="http://schemas.microsoft.com/office/powerpoint/2010/main" val="71427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系统展示</a:t>
            </a:r>
            <a:endParaRPr lang="en-US" altLang="zh-CN" dirty="0" smtClean="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63" y="908720"/>
            <a:ext cx="3656993" cy="521698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3411" y="548680"/>
            <a:ext cx="7289958" cy="4121002"/>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9436" y="4875048"/>
            <a:ext cx="5616624" cy="1750559"/>
          </a:xfrm>
          <a:prstGeom prst="rect">
            <a:avLst/>
          </a:prstGeom>
        </p:spPr>
      </p:pic>
    </p:spTree>
    <p:extLst>
      <p:ext uri="{BB962C8B-B14F-4D97-AF65-F5344CB8AC3E}">
        <p14:creationId xmlns:p14="http://schemas.microsoft.com/office/powerpoint/2010/main" val="1568660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808987" y="3573016"/>
            <a:ext cx="2646878"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论文总结</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 Summary</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639449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500" fill="hold"/>
                                        <p:tgtEl>
                                          <p:spTgt spid="59"/>
                                        </p:tgtEl>
                                        <p:attrNameLst>
                                          <p:attrName>ppt_w</p:attrName>
                                        </p:attrNameLst>
                                      </p:cBhvr>
                                      <p:tavLst>
                                        <p:tav tm="0">
                                          <p:val>
                                            <p:fltVal val="0"/>
                                          </p:val>
                                        </p:tav>
                                        <p:tav tm="100000">
                                          <p:val>
                                            <p:strVal val="#ppt_w"/>
                                          </p:val>
                                        </p:tav>
                                      </p:tavLst>
                                    </p:anim>
                                    <p:anim calcmode="lin" valueType="num">
                                      <p:cBhvr>
                                        <p:cTn id="12" dur="500" fill="hold"/>
                                        <p:tgtEl>
                                          <p:spTgt spid="59"/>
                                        </p:tgtEl>
                                        <p:attrNameLst>
                                          <p:attrName>ppt_h</p:attrName>
                                        </p:attrNameLst>
                                      </p:cBhvr>
                                      <p:tavLst>
                                        <p:tav tm="0">
                                          <p:val>
                                            <p:fltVal val="0"/>
                                          </p:val>
                                        </p:tav>
                                        <p:tav tm="100000">
                                          <p:val>
                                            <p:strVal val="#ppt_h"/>
                                          </p:val>
                                        </p:tav>
                                      </p:tavLst>
                                    </p:anim>
                                    <p:animEffect transition="in" filter="fade">
                                      <p:cBhvr>
                                        <p:cTn id="13" dur="500"/>
                                        <p:tgtEl>
                                          <p:spTgt spid="5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animBg="1"/>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研究总结</a:t>
            </a:r>
            <a:endParaRPr lang="zh-CN" altLang="en-US" dirty="0">
              <a:solidFill>
                <a:schemeClr val="bg1"/>
              </a:solidFill>
              <a:latin typeface="微软雅黑" pitchFamily="34" charset="-122"/>
              <a:ea typeface="微软雅黑"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7" name="TextBox 5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1921123" y="1412776"/>
            <a:ext cx="8640960" cy="1569660"/>
          </a:xfrm>
          <a:prstGeom prst="rect">
            <a:avLst/>
          </a:prstGeom>
        </p:spPr>
        <p:txBody>
          <a:bodyPr wrap="square">
            <a:spAutoFit/>
          </a:bodyPr>
          <a:lstStyle/>
          <a:p>
            <a:r>
              <a:rPr lang="zh-CN" altLang="zh-CN" sz="2400" b="1" dirty="0"/>
              <a:t>（</a:t>
            </a:r>
            <a:r>
              <a:rPr lang="en-US" altLang="zh-CN" sz="2400" b="1" dirty="0"/>
              <a:t>1</a:t>
            </a:r>
            <a:r>
              <a:rPr lang="zh-CN" altLang="zh-CN" sz="2400" b="1" dirty="0" smtClean="0"/>
              <a:t>）利用</a:t>
            </a:r>
            <a:r>
              <a:rPr lang="zh-CN" altLang="zh-CN" sz="2400" b="1" dirty="0"/>
              <a:t>自组织临界特性模型研究不同影响因素对群集运动的影响水平，最后得出结论，各个实验因素的最佳作用区间为个体速度（</a:t>
            </a:r>
            <a:r>
              <a:rPr lang="en-US" altLang="zh-CN" sz="2400" b="1" dirty="0"/>
              <a:t>V</a:t>
            </a:r>
            <a:r>
              <a:rPr lang="zh-CN" altLang="zh-CN" sz="2400" b="1" dirty="0"/>
              <a:t>）最优区间为</a:t>
            </a:r>
            <a:r>
              <a:rPr lang="en-US" altLang="zh-CN" sz="2400" b="1" dirty="0"/>
              <a:t>0.4</a:t>
            </a:r>
            <a:r>
              <a:rPr lang="zh-CN" altLang="zh-CN" sz="2400" b="1" dirty="0"/>
              <a:t>至</a:t>
            </a:r>
            <a:r>
              <a:rPr lang="en-US" altLang="zh-CN" sz="2400" b="1" dirty="0"/>
              <a:t>1.3</a:t>
            </a:r>
            <a:r>
              <a:rPr lang="zh-CN" altLang="zh-CN" sz="2400" b="1" dirty="0"/>
              <a:t>、个体相互作用半径（</a:t>
            </a:r>
            <a:r>
              <a:rPr lang="en-US" altLang="zh-CN" sz="2400" b="1" dirty="0"/>
              <a:t>r</a:t>
            </a:r>
            <a:r>
              <a:rPr lang="zh-CN" altLang="zh-CN" sz="2400" b="1" dirty="0"/>
              <a:t>）最优区间为</a:t>
            </a:r>
            <a:r>
              <a:rPr lang="en-US" altLang="zh-CN" sz="2400" b="1" dirty="0"/>
              <a:t>0.4</a:t>
            </a:r>
            <a:r>
              <a:rPr lang="zh-CN" altLang="zh-CN" sz="2400" b="1" dirty="0"/>
              <a:t>至</a:t>
            </a:r>
            <a:r>
              <a:rPr lang="en-US" altLang="zh-CN" sz="2400" b="1" dirty="0"/>
              <a:t>1.1</a:t>
            </a:r>
            <a:r>
              <a:rPr lang="zh-CN" altLang="zh-CN" sz="2400" b="1" dirty="0"/>
              <a:t>、运动时长（</a:t>
            </a:r>
            <a:r>
              <a:rPr lang="en-US" altLang="zh-CN" sz="2400" b="1" dirty="0" err="1"/>
              <a:t>dt</a:t>
            </a:r>
            <a:r>
              <a:rPr lang="zh-CN" altLang="zh-CN" sz="2400" b="1" dirty="0"/>
              <a:t>）最优区间为</a:t>
            </a:r>
            <a:r>
              <a:rPr lang="en-US" altLang="zh-CN" sz="2400" b="1" dirty="0"/>
              <a:t>0.2</a:t>
            </a:r>
            <a:r>
              <a:rPr lang="zh-CN" altLang="zh-CN" sz="2400" b="1" dirty="0"/>
              <a:t>至</a:t>
            </a:r>
            <a:r>
              <a:rPr lang="en-US" altLang="zh-CN" sz="2400" b="1" dirty="0"/>
              <a:t>1.1</a:t>
            </a:r>
            <a:r>
              <a:rPr lang="zh-CN" altLang="zh-CN" sz="2400" b="1" dirty="0"/>
              <a:t>。</a:t>
            </a:r>
          </a:p>
        </p:txBody>
      </p:sp>
      <p:sp>
        <p:nvSpPr>
          <p:cNvPr id="4" name="矩形 3"/>
          <p:cNvSpPr/>
          <p:nvPr/>
        </p:nvSpPr>
        <p:spPr>
          <a:xfrm>
            <a:off x="1921123" y="3573016"/>
            <a:ext cx="8640960" cy="1569660"/>
          </a:xfrm>
          <a:prstGeom prst="rect">
            <a:avLst/>
          </a:prstGeom>
        </p:spPr>
        <p:txBody>
          <a:bodyPr wrap="square">
            <a:spAutoFit/>
          </a:bodyPr>
          <a:lstStyle/>
          <a:p>
            <a:r>
              <a:rPr lang="zh-CN" altLang="zh-CN" sz="2400" b="1" dirty="0"/>
              <a:t>（</a:t>
            </a:r>
            <a:r>
              <a:rPr lang="en-US" altLang="zh-CN" sz="2400" b="1" dirty="0"/>
              <a:t>2</a:t>
            </a:r>
            <a:r>
              <a:rPr lang="zh-CN" altLang="zh-CN" sz="2400" b="1" dirty="0"/>
              <a:t>）借鉴自组织临界理论的独特性质在有序群体中施加人为信息</a:t>
            </a:r>
            <a:r>
              <a:rPr lang="zh-CN" altLang="zh-CN" sz="2400" b="1" dirty="0" smtClean="0"/>
              <a:t>，实验</a:t>
            </a:r>
            <a:r>
              <a:rPr lang="zh-CN" altLang="zh-CN" sz="2400" b="1" dirty="0"/>
              <a:t>结果显示自组织临界理论所起作用符合本文假设，是群体有序运动的</a:t>
            </a:r>
            <a:r>
              <a:rPr lang="zh-CN" altLang="en-US" sz="2400" b="1" dirty="0"/>
              <a:t>内在机理</a:t>
            </a:r>
            <a:r>
              <a:rPr lang="zh-CN" altLang="zh-CN" sz="2400" b="1" dirty="0"/>
              <a:t>。</a:t>
            </a:r>
            <a:r>
              <a:rPr lang="zh-CN" altLang="en-US" sz="2400" b="1" dirty="0"/>
              <a:t>此外，群体固有观念可以通过外来新信息被</a:t>
            </a:r>
            <a:r>
              <a:rPr lang="zh-CN" altLang="en-US" sz="2400" b="1" dirty="0" smtClean="0"/>
              <a:t>改变</a:t>
            </a:r>
            <a:r>
              <a:rPr lang="zh-CN" altLang="en-US" sz="2400" b="1" dirty="0"/>
              <a:t>，而且干扰时间</a:t>
            </a:r>
            <a:r>
              <a:rPr lang="zh-CN" altLang="en-US" sz="2400" b="1" dirty="0" smtClean="0"/>
              <a:t>长短会极大影响该种改变。</a:t>
            </a:r>
            <a:endParaRPr lang="zh-CN" altLang="en-US" sz="2400" b="1" dirty="0"/>
          </a:p>
        </p:txBody>
      </p:sp>
    </p:spTree>
    <p:extLst>
      <p:ext uri="{BB962C8B-B14F-4D97-AF65-F5344CB8AC3E}">
        <p14:creationId xmlns:p14="http://schemas.microsoft.com/office/powerpoint/2010/main" val="631288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下一步工作</a:t>
            </a:r>
            <a:endParaRPr lang="zh-CN" altLang="en-US" dirty="0">
              <a:solidFill>
                <a:schemeClr val="bg1"/>
              </a:solidFill>
              <a:latin typeface="微软雅黑" pitchFamily="34" charset="-122"/>
              <a:ea typeface="微软雅黑"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7" name="TextBox 5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3649315" y="2204864"/>
            <a:ext cx="4536504" cy="1938992"/>
          </a:xfrm>
          <a:prstGeom prst="rect">
            <a:avLst/>
          </a:prstGeom>
        </p:spPr>
        <p:txBody>
          <a:bodyPr wrap="square">
            <a:spAutoFit/>
          </a:bodyPr>
          <a:lstStyle/>
          <a:p>
            <a:r>
              <a:rPr lang="en-US" altLang="zh-CN" sz="2400" b="1" dirty="0" smtClean="0"/>
              <a:t>1.</a:t>
            </a:r>
            <a:r>
              <a:rPr lang="zh-CN" altLang="en-US" sz="2400" b="1" dirty="0" smtClean="0"/>
              <a:t>模型中加入邻居数量判断机制</a:t>
            </a:r>
            <a:endParaRPr lang="en-US" altLang="zh-CN" sz="2400" b="1" dirty="0" smtClean="0"/>
          </a:p>
          <a:p>
            <a:endParaRPr lang="en-US" altLang="zh-CN" sz="2400" b="1" dirty="0"/>
          </a:p>
          <a:p>
            <a:endParaRPr lang="en-US" altLang="zh-CN" sz="2400" b="1" dirty="0" smtClean="0"/>
          </a:p>
          <a:p>
            <a:endParaRPr lang="en-US" altLang="zh-CN" sz="2400" b="1" dirty="0" smtClean="0"/>
          </a:p>
          <a:p>
            <a:r>
              <a:rPr lang="en-US" altLang="zh-CN" sz="2400" b="1" dirty="0" smtClean="0"/>
              <a:t>2.</a:t>
            </a:r>
            <a:r>
              <a:rPr lang="zh-CN" altLang="en-US" sz="2400" b="1" dirty="0" smtClean="0"/>
              <a:t>如何处理环境噪声</a:t>
            </a:r>
            <a:endParaRPr lang="zh-CN" altLang="zh-CN" sz="2400" b="1" dirty="0"/>
          </a:p>
        </p:txBody>
      </p:sp>
    </p:spTree>
    <p:extLst>
      <p:ext uri="{BB962C8B-B14F-4D97-AF65-F5344CB8AC3E}">
        <p14:creationId xmlns:p14="http://schemas.microsoft.com/office/powerpoint/2010/main" val="2154876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结束语</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Rectangle 4"/>
          <p:cNvSpPr txBox="1">
            <a:spLocks noChangeArrowheads="1"/>
          </p:cNvSpPr>
          <p:nvPr/>
        </p:nvSpPr>
        <p:spPr bwMode="auto">
          <a:xfrm>
            <a:off x="5115513" y="1135098"/>
            <a:ext cx="167611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400" dirty="0">
                <a:solidFill>
                  <a:srgbClr val="31859C"/>
                </a:solidFill>
                <a:latin typeface="微软雅黑" panose="020B0503020204020204" pitchFamily="34" charset="-122"/>
                <a:ea typeface="微软雅黑" panose="020B0503020204020204" pitchFamily="34" charset="-122"/>
              </a:rPr>
              <a:t>致谢</a:t>
            </a:r>
            <a:endParaRPr lang="zh-CN" sz="2400" dirty="0">
              <a:solidFill>
                <a:srgbClr val="31859C"/>
              </a:solidFill>
              <a:latin typeface="微软雅黑" panose="020B0503020204020204" pitchFamily="34" charset="-122"/>
              <a:ea typeface="微软雅黑" panose="020B0503020204020204" pitchFamily="34" charset="-122"/>
            </a:endParaRPr>
          </a:p>
        </p:txBody>
      </p:sp>
      <p:sp>
        <p:nvSpPr>
          <p:cNvPr id="11" name="矩形 10"/>
          <p:cNvSpPr/>
          <p:nvPr/>
        </p:nvSpPr>
        <p:spPr>
          <a:xfrm>
            <a:off x="1777107" y="1692408"/>
            <a:ext cx="8352928" cy="1061821"/>
          </a:xfrm>
          <a:prstGeom prst="rect">
            <a:avLst/>
          </a:prstGeom>
        </p:spPr>
        <p:txBody>
          <a:bodyPr wrap="square" lIns="91432" tIns="45716" rIns="91432" bIns="45716">
            <a:spAutoFit/>
          </a:bodyPr>
          <a:lstStyle/>
          <a:p>
            <a:pPr>
              <a:lnSpc>
                <a:spcPct val="150000"/>
              </a:lnSpc>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本</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文是在郭辉老师</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的亲切关怀与细心的指导</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下完成的。从最初课题的选择到最终论文的完成，老师始终都给予了细心的指导和不懈的支持，并且在耐心的指导论文之余，老师不断的开拓我的视野，启发我的思考，让我体会到了研究的乐趣。</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777107" y="3212976"/>
            <a:ext cx="8352928" cy="1061821"/>
          </a:xfrm>
          <a:prstGeom prst="rect">
            <a:avLst/>
          </a:prstGeom>
        </p:spPr>
        <p:txBody>
          <a:bodyPr wrap="square" lIns="91432" tIns="45716" rIns="91432" bIns="45716">
            <a:spAutoFit/>
          </a:bodyPr>
          <a:lstStyle/>
          <a:p>
            <a:pPr>
              <a:lnSpc>
                <a:spcPct val="150000"/>
              </a:lnSpc>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本文</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能够得以顺利的完成，也与实验室中其他同学的帮助是分不开的。虽然他们没有直接参与我的论文写作，但是无论在开题时，还是在研究过程中，他们都给我提供了很多意见，一系列可行性的建议</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也向他们表示我深深地感谢！</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898867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1500"/>
                                        <p:tgtEl>
                                          <p:spTgt spid="11"/>
                                        </p:tgtEl>
                                      </p:cBhvr>
                                    </p:animEffect>
                                  </p:childTnLst>
                                </p:cTn>
                              </p:par>
                            </p:childTnLst>
                          </p:cTn>
                        </p:par>
                        <p:par>
                          <p:cTn id="12" fill="hold">
                            <p:stCondLst>
                              <p:cond delay="2000"/>
                            </p:stCondLst>
                            <p:childTnLst>
                              <p:par>
                                <p:cTn id="13" presetID="14"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1500"/>
                                        <p:tgtEl>
                                          <p:spTgt spid="14"/>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2065139" y="3421449"/>
            <a:ext cx="85689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smtClean="0">
                <a:solidFill>
                  <a:srgbClr val="31859C"/>
                </a:solidFill>
                <a:latin typeface="微软雅黑" pitchFamily="34" charset="-122"/>
                <a:ea typeface="微软雅黑" pitchFamily="34" charset="-122"/>
                <a:sym typeface="微软雅黑" pitchFamily="34" charset="-122"/>
              </a:rPr>
              <a:t>欢迎各位老师批评指正</a:t>
            </a:r>
            <a:endParaRPr lang="zh-CN" altLang="en-US" sz="6600" b="1" dirty="0">
              <a:solidFill>
                <a:srgbClr val="31859C"/>
              </a:solidFill>
              <a:latin typeface="微软雅黑" pitchFamily="34" charset="-122"/>
              <a:ea typeface="微软雅黑" pitchFamily="34" charset="-122"/>
              <a:sym typeface="微软雅黑" pitchFamily="34" charset="-122"/>
            </a:endParaRPr>
          </a:p>
        </p:txBody>
      </p:sp>
      <p:sp>
        <p:nvSpPr>
          <p:cNvPr id="17" name="TextBox 7"/>
          <p:cNvSpPr>
            <a:spLocks noChangeArrowheads="1"/>
          </p:cNvSpPr>
          <p:nvPr/>
        </p:nvSpPr>
        <p:spPr bwMode="auto">
          <a:xfrm>
            <a:off x="3505299" y="2785819"/>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rPr>
              <a:t>THANK YOU FOR YOUR GUIDANCE.</a:t>
            </a:r>
            <a:endParaRPr lang="zh-CN" altLang="en-US" sz="2000" dirty="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199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1000"/>
                                  </p:stCondLst>
                                  <p:iterate type="lt">
                                    <p:tmPct val="50000"/>
                                  </p:iterate>
                                  <p:childTnLst>
                                    <p:set>
                                      <p:cBhvr>
                                        <p:cTn id="6" dur="1" fill="hold">
                                          <p:stCondLst>
                                            <p:cond delay="0"/>
                                          </p:stCondLst>
                                        </p:cTn>
                                        <p:tgtEl>
                                          <p:spTgt spid="17"/>
                                        </p:tgtEl>
                                        <p:attrNameLst>
                                          <p:attrName>style.visibility</p:attrName>
                                        </p:attrNameLst>
                                      </p:cBhvr>
                                      <p:to>
                                        <p:strVal val="visible"/>
                                      </p:to>
                                    </p:set>
                                    <p:set>
                                      <p:cBhvr>
                                        <p:cTn id="7" dur="114" fill="hold">
                                          <p:stCondLst>
                                            <p:cond delay="0"/>
                                          </p:stCondLst>
                                        </p:cTn>
                                        <p:tgtEl>
                                          <p:spTgt spid="17"/>
                                        </p:tgtEl>
                                        <p:attrNameLst>
                                          <p:attrName>style.rotation</p:attrName>
                                        </p:attrNameLst>
                                      </p:cBhvr>
                                      <p:to>
                                        <p:strVal val="-45.0"/>
                                      </p:to>
                                    </p:set>
                                    <p:anim calcmode="lin" valueType="num">
                                      <p:cBhvr>
                                        <p:cTn id="8" dur="114" fill="hold">
                                          <p:stCondLst>
                                            <p:cond delay="114"/>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17"/>
                                        </p:tgtEl>
                                        <p:attrNameLst>
                                          <p:attrName>ppt_y</p:attrName>
                                        </p:attrNameLst>
                                      </p:cBhvr>
                                      <p:tavLst>
                                        <p:tav tm="0">
                                          <p:val>
                                            <p:strVal val="#ppt_y-(0.354*#ppt_w-0.172*#ppt_h)"/>
                                          </p:val>
                                        </p:tav>
                                        <p:tav tm="100000">
                                          <p:val>
                                            <p:strVal val="#ppt_y"/>
                                          </p:val>
                                        </p:tav>
                                      </p:tavLst>
                                    </p:anim>
                                  </p:childTnLst>
                                </p:cTn>
                              </p:par>
                              <p:par>
                                <p:cTn id="12" presetID="52" presetClass="entr" presetSubtype="0" fill="hold" grpId="0" nodeType="withEffect">
                                  <p:stCondLst>
                                    <p:cond delay="1500"/>
                                  </p:stCondLst>
                                  <p:iterate type="lt">
                                    <p:tmPct val="10000"/>
                                  </p:iterate>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05133"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6"/>
          <p:cNvSpPr>
            <a:spLocks noChangeAspect="1" noEditPoints="1"/>
          </p:cNvSpPr>
          <p:nvPr/>
        </p:nvSpPr>
        <p:spPr bwMode="auto">
          <a:xfrm>
            <a:off x="5780384" y="2181307"/>
            <a:ext cx="658282" cy="823712"/>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58" name="文本框 12"/>
          <p:cNvSpPr txBox="1"/>
          <p:nvPr/>
        </p:nvSpPr>
        <p:spPr>
          <a:xfrm>
            <a:off x="5279469" y="3573016"/>
            <a:ext cx="1705916"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前言</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r>
              <a:rPr lang="en-US" altLang="zh-CN" sz="28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Foreword</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055590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8" name="Rectangle 2"/>
          <p:cNvSpPr/>
          <p:nvPr/>
        </p:nvSpPr>
        <p:spPr>
          <a:xfrm>
            <a:off x="0" y="1740272"/>
            <a:ext cx="10967459" cy="2332788"/>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8" name="TextBox 6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9834" y="980728"/>
            <a:ext cx="3656281" cy="5400599"/>
          </a:xfrm>
          <a:prstGeom prst="rect">
            <a:avLst/>
          </a:prstGeom>
        </p:spPr>
      </p:pic>
      <p:pic>
        <p:nvPicPr>
          <p:cNvPr id="23" name="Picture 2" descr="C:\Users\Administrator\Desktop\大论文\wangyongchao\model\images\鸟群.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411" y="978961"/>
            <a:ext cx="3600400" cy="257707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3411" y="3789040"/>
            <a:ext cx="3600400" cy="257530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971" y="978960"/>
            <a:ext cx="3600400" cy="2577071"/>
          </a:xfrm>
          <a:prstGeom prst="rect">
            <a:avLst/>
          </a:prstGeom>
        </p:spPr>
      </p:pic>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9854" y="3789039"/>
            <a:ext cx="3726634" cy="2575303"/>
          </a:xfrm>
          <a:prstGeom prst="rect">
            <a:avLst/>
          </a:prstGeom>
        </p:spPr>
      </p:pic>
    </p:spTree>
    <p:extLst>
      <p:ext uri="{BB962C8B-B14F-4D97-AF65-F5344CB8AC3E}">
        <p14:creationId xmlns:p14="http://schemas.microsoft.com/office/powerpoint/2010/main" val="34318776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矩形 5"/>
          <p:cNvSpPr/>
          <p:nvPr/>
        </p:nvSpPr>
        <p:spPr>
          <a:xfrm rot="2919292">
            <a:off x="6196380" y="2667787"/>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p:cNvSpPr/>
          <p:nvPr/>
        </p:nvSpPr>
        <p:spPr>
          <a:xfrm rot="18719445">
            <a:off x="5063059" y="2601632"/>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516126" y="2060848"/>
            <a:ext cx="1008112" cy="1008112"/>
            <a:chOff x="4416945" y="2276872"/>
            <a:chExt cx="1008112" cy="1008112"/>
          </a:xfrm>
        </p:grpSpPr>
        <p:sp>
          <p:nvSpPr>
            <p:cNvPr id="11" name="椭圆 10"/>
            <p:cNvSpPr/>
            <p:nvPr/>
          </p:nvSpPr>
          <p:spPr>
            <a:xfrm>
              <a:off x="4416945" y="2276872"/>
              <a:ext cx="1008112" cy="10081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5389677" y="2852936"/>
            <a:ext cx="1285817" cy="1285817"/>
            <a:chOff x="5290496" y="3068960"/>
            <a:chExt cx="1285817" cy="1285817"/>
          </a:xfrm>
        </p:grpSpPr>
        <p:sp>
          <p:nvSpPr>
            <p:cNvPr id="14" name="椭圆 13"/>
            <p:cNvSpPr/>
            <p:nvPr/>
          </p:nvSpPr>
          <p:spPr>
            <a:xfrm>
              <a:off x="5290496" y="3068960"/>
              <a:ext cx="1285817" cy="1285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6556808" y="1661762"/>
            <a:ext cx="1512168" cy="1512168"/>
            <a:chOff x="6457627" y="1877786"/>
            <a:chExt cx="1512168" cy="1512168"/>
          </a:xfrm>
        </p:grpSpPr>
        <p:sp>
          <p:nvSpPr>
            <p:cNvPr id="17" name="椭圆 16"/>
            <p:cNvSpPr/>
            <p:nvPr/>
          </p:nvSpPr>
          <p:spPr>
            <a:xfrm>
              <a:off x="6457627" y="1877786"/>
              <a:ext cx="1512168" cy="15121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弧形 22"/>
          <p:cNvSpPr/>
          <p:nvPr/>
        </p:nvSpPr>
        <p:spPr>
          <a:xfrm rot="15231781">
            <a:off x="4275713" y="1926402"/>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p:cNvSpPr/>
          <p:nvPr/>
        </p:nvSpPr>
        <p:spPr>
          <a:xfrm rot="8176387">
            <a:off x="5318376" y="2833614"/>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4760030" y="1793130"/>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289793" y="3778337"/>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7378025" y="1412776"/>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833891" y="2783011"/>
            <a:ext cx="2385512"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临界态</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47"/>
          <p:cNvSpPr>
            <a:spLocks noChangeArrowheads="1"/>
          </p:cNvSpPr>
          <p:nvPr/>
        </p:nvSpPr>
        <p:spPr bwMode="auto">
          <a:xfrm>
            <a:off x="8833203" y="3106009"/>
            <a:ext cx="2386199"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zh-CN" sz="1400" dirty="0">
                <a:solidFill>
                  <a:schemeClr val="tx1">
                    <a:lumMod val="65000"/>
                    <a:lumOff val="35000"/>
                  </a:schemeClr>
                </a:solidFill>
              </a:rPr>
              <a:t>由环境条件的微小变化引发的系统动力学剧烈变化</a:t>
            </a:r>
            <a:endParaRPr lang="zh-CN" altLang="en-US" sz="1400" dirty="0">
              <a:solidFill>
                <a:schemeClr val="tx1">
                  <a:lumMod val="65000"/>
                  <a:lumOff val="35000"/>
                </a:schemeClr>
              </a:solidFill>
              <a:sym typeface="微软雅黑" pitchFamily="34" charset="-122"/>
            </a:endParaRPr>
          </a:p>
        </p:txBody>
      </p:sp>
      <p:sp>
        <p:nvSpPr>
          <p:cNvPr id="34" name="矩形 33"/>
          <p:cNvSpPr/>
          <p:nvPr/>
        </p:nvSpPr>
        <p:spPr>
          <a:xfrm>
            <a:off x="2209842" y="3933056"/>
            <a:ext cx="2146270"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47"/>
          <p:cNvSpPr>
            <a:spLocks noChangeArrowheads="1"/>
          </p:cNvSpPr>
          <p:nvPr/>
        </p:nvSpPr>
        <p:spPr bwMode="auto">
          <a:xfrm>
            <a:off x="2209155" y="4256054"/>
            <a:ext cx="3027241"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zh-CN" sz="1400" dirty="0">
                <a:solidFill>
                  <a:schemeClr val="tx1">
                    <a:lumMod val="65000"/>
                    <a:lumOff val="35000"/>
                  </a:schemeClr>
                </a:solidFill>
              </a:rPr>
              <a:t>混乱无序的群体通过内部个体之间的相互作用，形成一个有序且联系紧密的群体共同运动，这种运动被称之为群集运动。</a:t>
            </a:r>
            <a:endParaRPr lang="en-US" altLang="zh-CN" sz="1400" dirty="0">
              <a:solidFill>
                <a:schemeClr val="tx1">
                  <a:lumMod val="65000"/>
                  <a:lumOff val="35000"/>
                </a:schemeClr>
              </a:solidFill>
              <a:sym typeface="微软雅黑" pitchFamily="34" charset="-122"/>
            </a:endParaRPr>
          </a:p>
        </p:txBody>
      </p:sp>
      <p:sp>
        <p:nvSpPr>
          <p:cNvPr id="38" name="矩形 85"/>
          <p:cNvSpPr>
            <a:spLocks noChangeArrowheads="1"/>
          </p:cNvSpPr>
          <p:nvPr/>
        </p:nvSpPr>
        <p:spPr bwMode="auto">
          <a:xfrm>
            <a:off x="7897787" y="4259806"/>
            <a:ext cx="309772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spcBef>
                <a:spcPct val="0"/>
              </a:spcBef>
              <a:buNone/>
            </a:pPr>
            <a:r>
              <a:rPr lang="zh-CN" altLang="en-US" sz="1800" b="1" dirty="0" smtClean="0">
                <a:solidFill>
                  <a:schemeClr val="accent5">
                    <a:lumMod val="75000"/>
                  </a:schemeClr>
                </a:solidFill>
                <a:cs typeface="Arial" panose="020B0604020202020204" pitchFamily="34" charset="0"/>
              </a:rPr>
              <a:t>自组织临界理论</a:t>
            </a:r>
            <a:endParaRPr lang="zh-CN" altLang="en-US" sz="1800" b="1" dirty="0">
              <a:solidFill>
                <a:schemeClr val="accent5">
                  <a:lumMod val="75000"/>
                </a:schemeClr>
              </a:solidFill>
              <a:cs typeface="Arial" panose="020B0604020202020204" pitchFamily="34" charset="0"/>
            </a:endParaRPr>
          </a:p>
        </p:txBody>
      </p:sp>
      <p:sp>
        <p:nvSpPr>
          <p:cNvPr id="39" name="文本框 13"/>
          <p:cNvSpPr txBox="1"/>
          <p:nvPr/>
        </p:nvSpPr>
        <p:spPr>
          <a:xfrm>
            <a:off x="6817667" y="4636302"/>
            <a:ext cx="4320480" cy="1384986"/>
          </a:xfrm>
          <a:prstGeom prst="rect">
            <a:avLst/>
          </a:prstGeom>
          <a:noFill/>
        </p:spPr>
        <p:txBody>
          <a:bodyPr wrap="square" lIns="91435" tIns="45716" rIns="91435" bIns="45716" rtlCol="0">
            <a:spAutoFit/>
          </a:bodyPr>
          <a:lstStyle/>
          <a:p>
            <a:pPr>
              <a:lnSpc>
                <a:spcPct val="120000"/>
              </a:lnSpc>
              <a:spcBef>
                <a:spcPct val="0"/>
              </a:spcBef>
            </a:pPr>
            <a:r>
              <a:rPr lang="zh-CN" altLang="zh-CN" sz="1400" dirty="0">
                <a:solidFill>
                  <a:schemeClr val="tx1">
                    <a:lumMod val="65000"/>
                    <a:lumOff val="35000"/>
                  </a:schemeClr>
                </a:solidFill>
                <a:latin typeface="微软雅黑" pitchFamily="34" charset="-122"/>
                <a:ea typeface="微软雅黑" pitchFamily="34" charset="-122"/>
                <a:sym typeface="Calibri" pitchFamily="34" charset="0"/>
              </a:rPr>
              <a:t>自组织临界性系统具有一个很明显的特征，在能量累积的自组织过程中，能量的累积速度非常缓慢，而且这个过程中能量的积累持续且均匀。但是与之相反的是能量的释放，该系统能量的释放是“雪崩式”的，即在短时间内快速释放，非常容易形成灾害。</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41" name="TextBox 4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0" name="矩形 39"/>
          <p:cNvSpPr/>
          <p:nvPr/>
        </p:nvSpPr>
        <p:spPr>
          <a:xfrm>
            <a:off x="1452801" y="2195580"/>
            <a:ext cx="2276396"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复杂系统</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7"/>
          <p:cNvSpPr>
            <a:spLocks noChangeArrowheads="1"/>
          </p:cNvSpPr>
          <p:nvPr/>
        </p:nvSpPr>
        <p:spPr bwMode="auto">
          <a:xfrm>
            <a:off x="1452114" y="2518578"/>
            <a:ext cx="227708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chemeClr val="tx1">
                    <a:lumMod val="65000"/>
                    <a:lumOff val="35000"/>
                  </a:schemeClr>
                </a:solidFill>
              </a:rPr>
              <a:t>为非线性，反馈机制，自发形成的秩序以及分布式的控制和涌现</a:t>
            </a:r>
            <a:endParaRPr lang="zh-CN" altLang="en-US" sz="1400" dirty="0">
              <a:solidFill>
                <a:schemeClr val="tx1">
                  <a:lumMod val="65000"/>
                  <a:lumOff val="35000"/>
                </a:schemeClr>
              </a:solidFill>
              <a:sym typeface="微软雅黑" pitchFamily="34" charset="-122"/>
            </a:endParaRPr>
          </a:p>
        </p:txBody>
      </p:sp>
      <p:sp>
        <p:nvSpPr>
          <p:cNvPr id="3" name="TextBox 2"/>
          <p:cNvSpPr txBox="1"/>
          <p:nvPr/>
        </p:nvSpPr>
        <p:spPr>
          <a:xfrm>
            <a:off x="856709" y="44624"/>
            <a:ext cx="4304774" cy="461665"/>
          </a:xfrm>
          <a:prstGeom prst="rect">
            <a:avLst/>
          </a:prstGeom>
          <a:noFill/>
        </p:spPr>
        <p:txBody>
          <a:bodyPr wrap="square" rtlCol="0">
            <a:spAutoFit/>
          </a:bodyPr>
          <a:lstStyle/>
          <a:p>
            <a:r>
              <a:rPr lang="zh-CN" altLang="en-US" sz="2400" dirty="0" smtClean="0">
                <a:solidFill>
                  <a:schemeClr val="bg1"/>
                </a:solidFill>
              </a:rPr>
              <a:t>相关理论</a:t>
            </a:r>
            <a:endParaRPr lang="zh-CN" altLang="en-US" sz="2400" dirty="0">
              <a:solidFill>
                <a:schemeClr val="bg1"/>
              </a:solidFill>
            </a:endParaRPr>
          </a:p>
        </p:txBody>
      </p:sp>
    </p:spTree>
    <p:extLst>
      <p:ext uri="{BB962C8B-B14F-4D97-AF65-F5344CB8AC3E}">
        <p14:creationId xmlns:p14="http://schemas.microsoft.com/office/powerpoint/2010/main" val="2312341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14" presetClass="entr" presetSubtype="10" fill="hold" grpId="0" nodeType="withEffect">
                                  <p:stCondLst>
                                    <p:cond delay="200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400"/>
                                        <p:tgtEl>
                                          <p:spTgt spid="32"/>
                                        </p:tgtEl>
                                      </p:cBhvr>
                                    </p:animEffect>
                                  </p:childTnLst>
                                </p:cTn>
                              </p:par>
                              <p:par>
                                <p:cTn id="44" presetID="14" presetClass="entr" presetSubtype="10" fill="hold" grpId="0" nodeType="withEffect">
                                  <p:stCondLst>
                                    <p:cond delay="2000"/>
                                  </p:stCondLst>
                                  <p:childTnLst>
                                    <p:set>
                                      <p:cBhvr>
                                        <p:cTn id="45" dur="1" fill="hold">
                                          <p:stCondLst>
                                            <p:cond delay="0"/>
                                          </p:stCondLst>
                                        </p:cTn>
                                        <p:tgtEl>
                                          <p:spTgt spid="33"/>
                                        </p:tgtEl>
                                        <p:attrNameLst>
                                          <p:attrName>style.visibility</p:attrName>
                                        </p:attrNameLst>
                                      </p:cBhvr>
                                      <p:to>
                                        <p:strVal val="visible"/>
                                      </p:to>
                                    </p:set>
                                    <p:animEffect transition="in" filter="randombar(horizontal)">
                                      <p:cBhvr>
                                        <p:cTn id="46" dur="400"/>
                                        <p:tgtEl>
                                          <p:spTgt spid="33"/>
                                        </p:tgtEl>
                                      </p:cBhvr>
                                    </p:animEffect>
                                  </p:childTnLst>
                                </p:cTn>
                              </p:par>
                            </p:childTnLst>
                          </p:cTn>
                        </p:par>
                        <p:par>
                          <p:cTn id="47" fill="hold">
                            <p:stCondLst>
                              <p:cond delay="2400"/>
                            </p:stCondLst>
                            <p:childTnLst>
                              <p:par>
                                <p:cTn id="48" presetID="22" presetClass="entr" presetSubtype="1"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up)">
                                      <p:cBhvr>
                                        <p:cTn id="50" dur="500"/>
                                        <p:tgtEl>
                                          <p:spTgt spid="23"/>
                                        </p:tgtEl>
                                      </p:cBhvr>
                                    </p:animEffect>
                                  </p:childTnLst>
                                </p:cTn>
                              </p:par>
                              <p:par>
                                <p:cTn id="51" presetID="14" presetClass="entr" presetSubtype="1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randombar(horizontal)">
                                      <p:cBhvr>
                                        <p:cTn id="53" dur="400"/>
                                        <p:tgtEl>
                                          <p:spTgt spid="34"/>
                                        </p:tgtEl>
                                      </p:cBhvr>
                                    </p:animEffect>
                                  </p:childTnLst>
                                </p:cTn>
                              </p:par>
                              <p:par>
                                <p:cTn id="54" presetID="14" presetClass="entr" presetSubtype="10" fill="hold" grpId="0" nodeType="withEffect">
                                  <p:stCondLst>
                                    <p:cond delay="500"/>
                                  </p:stCondLst>
                                  <p:childTnLst>
                                    <p:set>
                                      <p:cBhvr>
                                        <p:cTn id="55" dur="1" fill="hold">
                                          <p:stCondLst>
                                            <p:cond delay="0"/>
                                          </p:stCondLst>
                                        </p:cTn>
                                        <p:tgtEl>
                                          <p:spTgt spid="35"/>
                                        </p:tgtEl>
                                        <p:attrNameLst>
                                          <p:attrName>style.visibility</p:attrName>
                                        </p:attrNameLst>
                                      </p:cBhvr>
                                      <p:to>
                                        <p:strVal val="visible"/>
                                      </p:to>
                                    </p:set>
                                    <p:animEffect transition="in" filter="randombar(horizontal)">
                                      <p:cBhvr>
                                        <p:cTn id="56" dur="400"/>
                                        <p:tgtEl>
                                          <p:spTgt spid="35"/>
                                        </p:tgtEl>
                                      </p:cBhvr>
                                    </p:animEffect>
                                  </p:childTnLst>
                                </p:cTn>
                              </p:par>
                            </p:childTnLst>
                          </p:cTn>
                        </p:par>
                        <p:par>
                          <p:cTn id="57" fill="hold">
                            <p:stCondLst>
                              <p:cond delay="3300"/>
                            </p:stCondLst>
                            <p:childTnLst>
                              <p:par>
                                <p:cTn id="58" presetID="22" presetClass="entr" presetSubtype="8"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childTnLst>
                          </p:cTn>
                        </p:par>
                        <p:par>
                          <p:cTn id="61" fill="hold">
                            <p:stCondLst>
                              <p:cond delay="3800"/>
                            </p:stCondLst>
                            <p:childTnLst>
                              <p:par>
                                <p:cTn id="62" presetID="22" presetClass="entr" presetSubtype="2" fill="hold" grpId="0" nodeType="after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right)">
                                      <p:cBhvr>
                                        <p:cTn id="64" dur="500"/>
                                        <p:tgtEl>
                                          <p:spTgt spid="38"/>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750"/>
                                        <p:tgtEl>
                                          <p:spTgt spid="39"/>
                                        </p:tgtEl>
                                      </p:cBhvr>
                                    </p:animEffect>
                                  </p:childTnLst>
                                </p:cTn>
                              </p:par>
                            </p:childTnLst>
                          </p:cTn>
                        </p:par>
                        <p:par>
                          <p:cTn id="68" fill="hold">
                            <p:stCondLst>
                              <p:cond delay="4550"/>
                            </p:stCondLst>
                            <p:childTnLst>
                              <p:par>
                                <p:cTn id="69" presetID="10" presetClass="entr" presetSubtype="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2000"/>
                                        <p:tgtEl>
                                          <p:spTgt spid="41"/>
                                        </p:tgtEl>
                                      </p:cBhvr>
                                    </p:animEffect>
                                  </p:childTnLst>
                                </p:cTn>
                              </p:par>
                              <p:par>
                                <p:cTn id="72" presetID="14" presetClass="entr" presetSubtype="10" fill="hold" grpId="0" nodeType="withEffect">
                                  <p:stCondLst>
                                    <p:cond delay="500"/>
                                  </p:stCondLst>
                                  <p:childTnLst>
                                    <p:set>
                                      <p:cBhvr>
                                        <p:cTn id="73" dur="1" fill="hold">
                                          <p:stCondLst>
                                            <p:cond delay="0"/>
                                          </p:stCondLst>
                                        </p:cTn>
                                        <p:tgtEl>
                                          <p:spTgt spid="40"/>
                                        </p:tgtEl>
                                        <p:attrNameLst>
                                          <p:attrName>style.visibility</p:attrName>
                                        </p:attrNameLst>
                                      </p:cBhvr>
                                      <p:to>
                                        <p:strVal val="visible"/>
                                      </p:to>
                                    </p:set>
                                    <p:animEffect transition="in" filter="randombar(horizontal)">
                                      <p:cBhvr>
                                        <p:cTn id="74" dur="400"/>
                                        <p:tgtEl>
                                          <p:spTgt spid="40"/>
                                        </p:tgtEl>
                                      </p:cBhvr>
                                    </p:animEffect>
                                  </p:childTnLst>
                                </p:cTn>
                              </p:par>
                              <p:par>
                                <p:cTn id="75" presetID="14" presetClass="entr" presetSubtype="10" fill="hold" grpId="0" nodeType="withEffect">
                                  <p:stCondLst>
                                    <p:cond delay="500"/>
                                  </p:stCondLst>
                                  <p:childTnLst>
                                    <p:set>
                                      <p:cBhvr>
                                        <p:cTn id="76" dur="1" fill="hold">
                                          <p:stCondLst>
                                            <p:cond delay="0"/>
                                          </p:stCondLst>
                                        </p:cTn>
                                        <p:tgtEl>
                                          <p:spTgt spid="42"/>
                                        </p:tgtEl>
                                        <p:attrNameLst>
                                          <p:attrName>style.visibility</p:attrName>
                                        </p:attrNameLst>
                                      </p:cBhvr>
                                      <p:to>
                                        <p:strVal val="visible"/>
                                      </p:to>
                                    </p:set>
                                    <p:animEffect transition="in" filter="randombar(horizontal)">
                                      <p:cBhvr>
                                        <p:cTn id="77" dur="4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3" grpId="0" animBg="1"/>
      <p:bldP spid="24" grpId="0" animBg="1"/>
      <p:bldP spid="25" grpId="0" animBg="1"/>
      <p:bldP spid="27" grpId="0" animBg="1"/>
      <p:bldP spid="30" grpId="0" animBg="1"/>
      <p:bldP spid="32" grpId="0"/>
      <p:bldP spid="33" grpId="0"/>
      <p:bldP spid="34" grpId="0"/>
      <p:bldP spid="35" grpId="0"/>
      <p:bldP spid="38" grpId="0"/>
      <p:bldP spid="39" grpId="0"/>
      <p:bldP spid="41" grpId="0"/>
      <p:bldP spid="40"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1" name="TextBox 4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TextBox 2"/>
          <p:cNvSpPr txBox="1"/>
          <p:nvPr/>
        </p:nvSpPr>
        <p:spPr>
          <a:xfrm>
            <a:off x="985019" y="89674"/>
            <a:ext cx="7128792" cy="461665"/>
          </a:xfrm>
          <a:prstGeom prst="rect">
            <a:avLst/>
          </a:prstGeom>
          <a:noFill/>
        </p:spPr>
        <p:txBody>
          <a:bodyPr wrap="square" rtlCol="0">
            <a:spAutoFit/>
          </a:bodyPr>
          <a:lstStyle/>
          <a:p>
            <a:r>
              <a:rPr lang="zh-CN" altLang="en-US" sz="2400" dirty="0" smtClean="0">
                <a:solidFill>
                  <a:schemeClr val="bg1"/>
                </a:solidFill>
              </a:rPr>
              <a:t>研究背景及意义</a:t>
            </a:r>
            <a:endParaRPr lang="zh-CN" altLang="en-US" sz="2400" dirty="0">
              <a:solidFill>
                <a:schemeClr val="bg1"/>
              </a:solidFill>
            </a:endParaRPr>
          </a:p>
        </p:txBody>
      </p:sp>
      <p:sp>
        <p:nvSpPr>
          <p:cNvPr id="5" name="TextBox 4"/>
          <p:cNvSpPr txBox="1"/>
          <p:nvPr/>
        </p:nvSpPr>
        <p:spPr>
          <a:xfrm>
            <a:off x="1201043" y="836713"/>
            <a:ext cx="8064896" cy="461665"/>
          </a:xfrm>
          <a:prstGeom prst="rect">
            <a:avLst/>
          </a:prstGeom>
          <a:noFill/>
        </p:spPr>
        <p:txBody>
          <a:bodyPr wrap="square" rtlCol="0">
            <a:spAutoFit/>
          </a:bodyPr>
          <a:lstStyle/>
          <a:p>
            <a:r>
              <a:rPr lang="zh-CN" altLang="en-US" sz="2400" b="1" dirty="0" smtClean="0"/>
              <a:t>背景：</a:t>
            </a:r>
            <a:endParaRPr lang="zh-CN" altLang="en-US" sz="2400" b="1" dirty="0"/>
          </a:p>
        </p:txBody>
      </p:sp>
      <p:sp>
        <p:nvSpPr>
          <p:cNvPr id="6" name="TextBox 5"/>
          <p:cNvSpPr txBox="1"/>
          <p:nvPr/>
        </p:nvSpPr>
        <p:spPr>
          <a:xfrm>
            <a:off x="1417067" y="1484784"/>
            <a:ext cx="7920880" cy="1938992"/>
          </a:xfrm>
          <a:prstGeom prst="rect">
            <a:avLst/>
          </a:prstGeom>
          <a:noFill/>
        </p:spPr>
        <p:txBody>
          <a:bodyPr wrap="square" rtlCol="0">
            <a:spAutoFit/>
          </a:bodyPr>
          <a:lstStyle/>
          <a:p>
            <a:r>
              <a:rPr lang="en-US" altLang="zh-CN" sz="2400" dirty="0"/>
              <a:t>1.</a:t>
            </a:r>
            <a:r>
              <a:rPr lang="zh-CN" altLang="en-US" sz="2400" dirty="0"/>
              <a:t>技术的发展提供了很多实证研究数据，为理论研究建立了坚实的基础</a:t>
            </a:r>
            <a:endParaRPr lang="en-US" altLang="zh-CN" sz="2400" dirty="0"/>
          </a:p>
          <a:p>
            <a:r>
              <a:rPr lang="en-US" altLang="zh-CN" sz="2400" dirty="0"/>
              <a:t>2.</a:t>
            </a:r>
            <a:r>
              <a:rPr lang="zh-CN" altLang="en-US" sz="2400" dirty="0"/>
              <a:t>已知当前群集运动是群体之间的相互作用，但具体交互方式未知</a:t>
            </a:r>
            <a:endParaRPr lang="en-US" altLang="zh-CN" sz="2400" dirty="0"/>
          </a:p>
          <a:p>
            <a:r>
              <a:rPr lang="en-US" altLang="zh-CN" sz="2400" dirty="0"/>
              <a:t>3.</a:t>
            </a:r>
            <a:r>
              <a:rPr lang="zh-CN" altLang="en-US" sz="2400" dirty="0"/>
              <a:t>群集机器人研究迫切需要一种合适的控制方法。</a:t>
            </a:r>
          </a:p>
        </p:txBody>
      </p:sp>
      <p:sp>
        <p:nvSpPr>
          <p:cNvPr id="36" name="TextBox 35"/>
          <p:cNvSpPr txBox="1"/>
          <p:nvPr/>
        </p:nvSpPr>
        <p:spPr>
          <a:xfrm>
            <a:off x="1345059" y="4365104"/>
            <a:ext cx="4104456" cy="1200329"/>
          </a:xfrm>
          <a:prstGeom prst="rect">
            <a:avLst/>
          </a:prstGeom>
          <a:noFill/>
        </p:spPr>
        <p:txBody>
          <a:bodyPr wrap="square" rtlCol="0">
            <a:spAutoFit/>
          </a:bodyPr>
          <a:lstStyle/>
          <a:p>
            <a:r>
              <a:rPr lang="en-US" altLang="zh-CN" sz="2400" dirty="0" smtClean="0"/>
              <a:t>1.</a:t>
            </a:r>
            <a:r>
              <a:rPr lang="zh-CN" altLang="en-US" sz="2400" dirty="0" smtClean="0"/>
              <a:t>提供一种新的控制模式思想。</a:t>
            </a:r>
            <a:endParaRPr lang="en-US" altLang="zh-CN" sz="2400" dirty="0" smtClean="0"/>
          </a:p>
          <a:p>
            <a:r>
              <a:rPr lang="en-US" altLang="zh-CN" sz="2400" dirty="0" smtClean="0"/>
              <a:t>2.</a:t>
            </a:r>
            <a:r>
              <a:rPr lang="zh-CN" altLang="en-US" sz="2400" dirty="0" smtClean="0"/>
              <a:t>研究群集运动内在机理。</a:t>
            </a:r>
            <a:endParaRPr lang="en-US" altLang="zh-CN" sz="2400" dirty="0" smtClean="0"/>
          </a:p>
          <a:p>
            <a:r>
              <a:rPr lang="en-US" altLang="zh-CN" sz="2400" dirty="0" smtClean="0"/>
              <a:t>3.</a:t>
            </a:r>
            <a:r>
              <a:rPr lang="zh-CN" altLang="en-US" sz="2400" dirty="0" smtClean="0"/>
              <a:t>研究信息如何在群体中传播。</a:t>
            </a:r>
            <a:endParaRPr lang="zh-CN" altLang="en-US" sz="2400" dirty="0"/>
          </a:p>
        </p:txBody>
      </p:sp>
      <p:sp>
        <p:nvSpPr>
          <p:cNvPr id="37" name="TextBox 36"/>
          <p:cNvSpPr txBox="1"/>
          <p:nvPr/>
        </p:nvSpPr>
        <p:spPr>
          <a:xfrm>
            <a:off x="1228806" y="3645024"/>
            <a:ext cx="1124365" cy="461665"/>
          </a:xfrm>
          <a:prstGeom prst="rect">
            <a:avLst/>
          </a:prstGeom>
          <a:noFill/>
        </p:spPr>
        <p:txBody>
          <a:bodyPr wrap="square" rtlCol="0">
            <a:spAutoFit/>
          </a:bodyPr>
          <a:lstStyle/>
          <a:p>
            <a:r>
              <a:rPr lang="zh-CN" altLang="en-US" sz="2400" b="1" dirty="0"/>
              <a:t>意义</a:t>
            </a:r>
            <a:r>
              <a:rPr lang="zh-CN" altLang="en-US" sz="2400" b="1" dirty="0" smtClean="0"/>
              <a:t>：</a:t>
            </a:r>
            <a:endParaRPr lang="zh-CN" altLang="en-US" sz="2400" b="1" dirty="0"/>
          </a:p>
        </p:txBody>
      </p:sp>
    </p:spTree>
    <p:extLst>
      <p:ext uri="{BB962C8B-B14F-4D97-AF65-F5344CB8AC3E}">
        <p14:creationId xmlns:p14="http://schemas.microsoft.com/office/powerpoint/2010/main" val="42804230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560521" y="3573016"/>
            <a:ext cx="3143810"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研究</a:t>
            </a: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内容</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Thesis Description</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9" name="组合 38"/>
          <p:cNvGrpSpPr>
            <a:grpSpLocks noChangeAspect="1"/>
          </p:cNvGrpSpPr>
          <p:nvPr/>
        </p:nvGrpSpPr>
        <p:grpSpPr>
          <a:xfrm>
            <a:off x="5568207" y="2132856"/>
            <a:ext cx="1128001" cy="967612"/>
            <a:chOff x="5084763" y="971548"/>
            <a:chExt cx="323865" cy="277813"/>
          </a:xfrm>
          <a:solidFill>
            <a:schemeClr val="accent5">
              <a:lumMod val="60000"/>
              <a:lumOff val="40000"/>
            </a:schemeClr>
          </a:solidFill>
        </p:grpSpPr>
        <p:sp>
          <p:nvSpPr>
            <p:cNvPr id="4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822337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模型概述</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82" name="TextBox 81"/>
          <p:cNvSpPr txBox="1"/>
          <p:nvPr/>
        </p:nvSpPr>
        <p:spPr>
          <a:xfrm>
            <a:off x="925339" y="1188041"/>
            <a:ext cx="4884216" cy="584775"/>
          </a:xfrm>
          <a:prstGeom prst="rect">
            <a:avLst/>
          </a:prstGeom>
          <a:noFill/>
        </p:spPr>
        <p:txBody>
          <a:bodyPr wrap="square" rtlCol="0">
            <a:spAutoFit/>
          </a:bodyPr>
          <a:lstStyle/>
          <a:p>
            <a:r>
              <a:rPr lang="zh-CN" altLang="en-US" sz="3200" b="1" dirty="0" smtClean="0">
                <a:solidFill>
                  <a:schemeClr val="accent5">
                    <a:lumMod val="75000"/>
                  </a:schemeClr>
                </a:solidFill>
                <a:latin typeface="微软雅黑" pitchFamily="34" charset="-122"/>
                <a:ea typeface="微软雅黑" pitchFamily="34" charset="-122"/>
              </a:rPr>
              <a:t>衡量群体有序程度的指标</a:t>
            </a:r>
            <a:endParaRPr lang="zh-CN" altLang="en-US" sz="3200" b="1" dirty="0">
              <a:solidFill>
                <a:schemeClr val="accent5">
                  <a:lumMod val="75000"/>
                </a:schemeClr>
              </a:solidFill>
              <a:latin typeface="微软雅黑" pitchFamily="34" charset="-122"/>
              <a:ea typeface="微软雅黑"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21169680"/>
              </p:ext>
            </p:extLst>
          </p:nvPr>
        </p:nvGraphicFramePr>
        <p:xfrm>
          <a:off x="6025579" y="802531"/>
          <a:ext cx="2916237" cy="1330325"/>
        </p:xfrm>
        <a:graphic>
          <a:graphicData uri="http://schemas.openxmlformats.org/presentationml/2006/ole">
            <mc:AlternateContent xmlns:mc="http://schemas.openxmlformats.org/markup-compatibility/2006">
              <mc:Choice xmlns:v="urn:schemas-microsoft-com:vml" Requires="v">
                <p:oleObj spid="_x0000_s2077" name="Equation" r:id="rId5" imgW="1002960" imgH="457200" progId="Equation.DSMT4">
                  <p:embed/>
                </p:oleObj>
              </mc:Choice>
              <mc:Fallback>
                <p:oleObj name="Equation" r:id="rId5" imgW="1002960" imgH="457200" progId="Equation.DSMT4">
                  <p:embed/>
                  <p:pic>
                    <p:nvPicPr>
                      <p:cNvPr id="0" name=""/>
                      <p:cNvPicPr/>
                      <p:nvPr/>
                    </p:nvPicPr>
                    <p:blipFill>
                      <a:blip r:embed="rId6"/>
                      <a:stretch>
                        <a:fillRect/>
                      </a:stretch>
                    </p:blipFill>
                    <p:spPr>
                      <a:xfrm>
                        <a:off x="6025579" y="802531"/>
                        <a:ext cx="2916237" cy="1330325"/>
                      </a:xfrm>
                      <a:prstGeom prst="rect">
                        <a:avLst/>
                      </a:prstGeom>
                    </p:spPr>
                  </p:pic>
                </p:oleObj>
              </mc:Fallback>
            </mc:AlternateContent>
          </a:graphicData>
        </a:graphic>
      </p:graphicFrame>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003" y="2492896"/>
            <a:ext cx="10058400" cy="3843608"/>
          </a:xfrm>
          <a:prstGeom prst="rect">
            <a:avLst/>
          </a:prstGeom>
        </p:spPr>
      </p:pic>
    </p:spTree>
    <p:extLst>
      <p:ext uri="{BB962C8B-B14F-4D97-AF65-F5344CB8AC3E}">
        <p14:creationId xmlns:p14="http://schemas.microsoft.com/office/powerpoint/2010/main" val="3254219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模型概述</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80" name="TextBox 79"/>
          <p:cNvSpPr txBox="1"/>
          <p:nvPr/>
        </p:nvSpPr>
        <p:spPr>
          <a:xfrm>
            <a:off x="264939" y="1124744"/>
            <a:ext cx="3744416" cy="584775"/>
          </a:xfrm>
          <a:prstGeom prst="rect">
            <a:avLst/>
          </a:prstGeom>
          <a:noFill/>
        </p:spPr>
        <p:txBody>
          <a:bodyPr wrap="square" rtlCol="0">
            <a:spAutoFit/>
          </a:bodyPr>
          <a:lstStyle/>
          <a:p>
            <a:r>
              <a:rPr lang="zh-CN" altLang="en-US" sz="3200" b="1" dirty="0" smtClean="0">
                <a:solidFill>
                  <a:schemeClr val="accent5">
                    <a:lumMod val="75000"/>
                  </a:schemeClr>
                </a:solidFill>
                <a:latin typeface="微软雅黑" pitchFamily="34" charset="-122"/>
                <a:ea typeface="微软雅黑" pitchFamily="34" charset="-122"/>
              </a:rPr>
              <a:t>模型状态更新公式</a:t>
            </a:r>
            <a:endParaRPr lang="zh-CN" altLang="en-US" sz="3200" b="1" dirty="0">
              <a:solidFill>
                <a:schemeClr val="accent5">
                  <a:lumMod val="75000"/>
                </a:schemeClr>
              </a:solidFill>
              <a:latin typeface="微软雅黑" pitchFamily="34" charset="-122"/>
              <a:ea typeface="微软雅黑" pitchFamily="34"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26" y="3140968"/>
            <a:ext cx="3249713" cy="3207727"/>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605982361"/>
              </p:ext>
            </p:extLst>
          </p:nvPr>
        </p:nvGraphicFramePr>
        <p:xfrm>
          <a:off x="4297387" y="958630"/>
          <a:ext cx="4896544" cy="1606274"/>
        </p:xfrm>
        <a:graphic>
          <a:graphicData uri="http://schemas.openxmlformats.org/presentationml/2006/ole">
            <mc:AlternateContent xmlns:mc="http://schemas.openxmlformats.org/markup-compatibility/2006">
              <mc:Choice xmlns:v="urn:schemas-microsoft-com:vml" Requires="v">
                <p:oleObj spid="_x0000_s1090" name="Equation" r:id="rId6" imgW="2400120" imgH="787320" progId="Equation.DSMT4">
                  <p:embed/>
                </p:oleObj>
              </mc:Choice>
              <mc:Fallback>
                <p:oleObj name="Equation" r:id="rId6" imgW="2400120" imgH="787320" progId="Equation.DSMT4">
                  <p:embed/>
                  <p:pic>
                    <p:nvPicPr>
                      <p:cNvPr id="0" name=""/>
                      <p:cNvPicPr/>
                      <p:nvPr/>
                    </p:nvPicPr>
                    <p:blipFill>
                      <a:blip r:embed="rId7"/>
                      <a:stretch>
                        <a:fillRect/>
                      </a:stretch>
                    </p:blipFill>
                    <p:spPr>
                      <a:xfrm>
                        <a:off x="4297387" y="958630"/>
                        <a:ext cx="4896544" cy="1606274"/>
                      </a:xfrm>
                      <a:prstGeom prst="rect">
                        <a:avLst/>
                      </a:prstGeom>
                    </p:spPr>
                  </p:pic>
                </p:oleObj>
              </mc:Fallback>
            </mc:AlternateContent>
          </a:graphicData>
        </a:graphic>
      </p:graphicFrame>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9795" y="3140968"/>
            <a:ext cx="3443773" cy="3207727"/>
          </a:xfrm>
          <a:prstGeom prst="rect">
            <a:avLst/>
          </a:prstGeom>
        </p:spPr>
      </p:pic>
      <p:sp>
        <p:nvSpPr>
          <p:cNvPr id="10" name="右箭头 9"/>
          <p:cNvSpPr/>
          <p:nvPr/>
        </p:nvSpPr>
        <p:spPr>
          <a:xfrm>
            <a:off x="4009355" y="4941168"/>
            <a:ext cx="3816424" cy="64807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 name="TextBox 10"/>
          <p:cNvSpPr txBox="1"/>
          <p:nvPr/>
        </p:nvSpPr>
        <p:spPr>
          <a:xfrm>
            <a:off x="4585419" y="3607856"/>
            <a:ext cx="2952328" cy="1477328"/>
          </a:xfrm>
          <a:prstGeom prst="rect">
            <a:avLst/>
          </a:prstGeom>
          <a:noFill/>
        </p:spPr>
        <p:txBody>
          <a:bodyPr wrap="square" rtlCol="0">
            <a:spAutoFit/>
          </a:bodyPr>
          <a:lstStyle/>
          <a:p>
            <a:r>
              <a:rPr lang="zh-CN" altLang="en-US" dirty="0" smtClean="0"/>
              <a:t>从模型中可以发现群体运动时间、速度、以及交互作用范围直接影响群体下一阶段状态，对群体有序状态的产生关系重大</a:t>
            </a:r>
            <a:endParaRPr lang="zh-CN" altLang="en-US" dirty="0"/>
          </a:p>
        </p:txBody>
      </p:sp>
    </p:spTree>
    <p:extLst>
      <p:ext uri="{BB962C8B-B14F-4D97-AF65-F5344CB8AC3E}">
        <p14:creationId xmlns:p14="http://schemas.microsoft.com/office/powerpoint/2010/main" val="455920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SLIDE_COUNT" val="40"/>
</p:tagLst>
</file>

<file path=ppt/theme/theme1.xml><?xml version="1.0" encoding="utf-8"?>
<a:theme xmlns:a="http://schemas.openxmlformats.org/drawingml/2006/main" name="王永超">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6706</TotalTime>
  <Words>1848</Words>
  <Application>Microsoft Office PowerPoint</Application>
  <PresentationFormat>自定义</PresentationFormat>
  <Paragraphs>203</Paragraphs>
  <Slides>27</Slides>
  <Notes>27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29" baseType="lpstr">
      <vt:lpstr>王永超</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subject>wyc</dc:subject>
  <dc:creator>王永超</dc:creator>
  <cp:lastModifiedBy>微软用户</cp:lastModifiedBy>
  <cp:revision>314</cp:revision>
  <dcterms:created xsi:type="dcterms:W3CDTF">2015-12-03T10:50:49Z</dcterms:created>
  <dcterms:modified xsi:type="dcterms:W3CDTF">2019-04-16T12:56:24Z</dcterms:modified>
</cp:coreProperties>
</file>